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8" r:id="rId5"/>
    <p:sldId id="280" r:id="rId6"/>
    <p:sldId id="259" r:id="rId7"/>
    <p:sldId id="281" r:id="rId8"/>
    <p:sldId id="271" r:id="rId9"/>
    <p:sldId id="282" r:id="rId10"/>
    <p:sldId id="283" r:id="rId11"/>
    <p:sldId id="269" r:id="rId12"/>
    <p:sldId id="277" r:id="rId13"/>
    <p:sldId id="266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41E"/>
    <a:srgbClr val="CEAB5E"/>
    <a:srgbClr val="DEC691"/>
    <a:srgbClr val="646466"/>
    <a:srgbClr val="B3B3B5"/>
    <a:srgbClr val="161616"/>
    <a:srgbClr val="C9A24B"/>
    <a:srgbClr val="D9B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2245" autoAdjust="0"/>
  </p:normalViewPr>
  <p:slideViewPr>
    <p:cSldViewPr snapToGrid="0">
      <p:cViewPr varScale="1">
        <p:scale>
          <a:sx n="118" d="100"/>
          <a:sy n="118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3F3A4-1E1D-4B7A-AFB8-C23AB2AC3029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87977ADA-1FF3-4CEF-A6B6-A486A72EF300}">
      <dgm:prSet phldrT="[Text]" custT="1"/>
      <dgm:spPr/>
      <dgm:t>
        <a:bodyPr/>
        <a:lstStyle/>
        <a:p>
          <a:r>
            <a:rPr lang="es-ES" sz="1100" dirty="0">
              <a:solidFill>
                <a:srgbClr val="3F341E"/>
              </a:solidFill>
              <a:latin typeface="Calibri" panose="020F0502020204030204" pitchFamily="34" charset="0"/>
            </a:rPr>
            <a:t>Piensa en una figura poderosa y </a:t>
          </a:r>
          <a:r>
            <a:rPr lang="en-US" sz="1100" dirty="0">
              <a:solidFill>
                <a:srgbClr val="3F341E"/>
              </a:solidFill>
              <a:latin typeface="Calibri" panose="020F0502020204030204" pitchFamily="34" charset="0"/>
            </a:rPr>
            <a:t>escribe </a:t>
          </a:r>
          <a:r>
            <a:rPr lang="en-US" sz="1100" dirty="0" err="1">
              <a:solidFill>
                <a:srgbClr val="3F341E"/>
              </a:solidFill>
              <a:latin typeface="Calibri" panose="020F0502020204030204" pitchFamily="34" charset="0"/>
            </a:rPr>
            <a:t>su</a:t>
          </a:r>
          <a:r>
            <a:rPr lang="en-US" sz="1100" dirty="0">
              <a:solidFill>
                <a:srgbClr val="3F341E"/>
              </a:solidFill>
              <a:latin typeface="Calibri" panose="020F0502020204030204" pitchFamily="34" charset="0"/>
            </a:rPr>
            <a:t> </a:t>
          </a:r>
          <a:r>
            <a:rPr lang="en-US" sz="1100" dirty="0" err="1">
              <a:solidFill>
                <a:srgbClr val="3F341E"/>
              </a:solidFill>
              <a:latin typeface="Calibri" panose="020F0502020204030204" pitchFamily="34" charset="0"/>
            </a:rPr>
            <a:t>nombre</a:t>
          </a:r>
          <a:r>
            <a:rPr lang="en-US" sz="1100" dirty="0">
              <a:solidFill>
                <a:srgbClr val="3F341E"/>
              </a:solidFill>
              <a:latin typeface="Calibri" panose="020F0502020204030204" pitchFamily="34" charset="0"/>
            </a:rPr>
            <a:t> </a:t>
          </a:r>
          <a:r>
            <a:rPr lang="en-US" sz="1100" dirty="0" err="1">
              <a:solidFill>
                <a:srgbClr val="3F341E"/>
              </a:solidFill>
              <a:latin typeface="Calibri" panose="020F0502020204030204" pitchFamily="34" charset="0"/>
            </a:rPr>
            <a:t>aquí</a:t>
          </a:r>
          <a:r>
            <a:rPr lang="en-US" sz="1100" dirty="0">
              <a:solidFill>
                <a:srgbClr val="3F341E"/>
              </a:solidFill>
              <a:latin typeface="Calibri" panose="020F0502020204030204" pitchFamily="34" charset="0"/>
            </a:rPr>
            <a:t>:</a:t>
          </a:r>
        </a:p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</dgm:t>
    </dgm:pt>
    <dgm:pt modelId="{6DEDF718-553E-4B72-A9AC-FCAF86A9D074}" type="parTrans" cxnId="{F1448761-6D6F-4C8C-B79F-A01693C12E51}">
      <dgm:prSet/>
      <dgm:spPr/>
      <dgm:t>
        <a:bodyPr/>
        <a:lstStyle/>
        <a:p>
          <a:endParaRPr lang="en-US" sz="1100">
            <a:solidFill>
              <a:srgbClr val="3F341E"/>
            </a:solidFill>
            <a:latin typeface="Mark W1G Book" panose="020B0404020201010103" pitchFamily="34" charset="0"/>
          </a:endParaRPr>
        </a:p>
      </dgm:t>
    </dgm:pt>
    <dgm:pt modelId="{4BDEE221-B645-4597-B461-76D6A83FA9BA}" type="sibTrans" cxnId="{F1448761-6D6F-4C8C-B79F-A01693C12E51}">
      <dgm:prSet/>
      <dgm:spPr/>
      <dgm:t>
        <a:bodyPr/>
        <a:lstStyle/>
        <a:p>
          <a:endParaRPr lang="en-US" sz="1100">
            <a:solidFill>
              <a:srgbClr val="3F341E"/>
            </a:solidFill>
            <a:latin typeface="Mark W1G Book" panose="020B0404020201010103" pitchFamily="34" charset="0"/>
          </a:endParaRPr>
        </a:p>
      </dgm:t>
    </dgm:pt>
    <dgm:pt modelId="{0EBB213B-558A-4706-8878-481FD1595062}">
      <dgm:prSet phldrT="[Text]" custT="1"/>
      <dgm:spPr/>
      <dgm:t>
        <a:bodyPr/>
        <a:lstStyle/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  <a:p>
          <a:r>
            <a:rPr lang="es-ES" sz="1100" dirty="0">
              <a:solidFill>
                <a:srgbClr val="3F341E"/>
              </a:solidFill>
              <a:latin typeface="Calibri" panose="020F0502020204030204" pitchFamily="34" charset="0"/>
            </a:rPr>
            <a:t>¿Quién crees que apoyó a esta persona?</a:t>
          </a:r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</dgm:t>
    </dgm:pt>
    <dgm:pt modelId="{9FD8A9BF-2A03-4917-91EB-4ED00F9B603B}" type="parTrans" cxnId="{CBFBD21E-8FED-4941-90B5-0197CB517249}">
      <dgm:prSet/>
      <dgm:spPr/>
      <dgm:t>
        <a:bodyPr/>
        <a:lstStyle/>
        <a:p>
          <a:endParaRPr lang="en-US" sz="1100">
            <a:solidFill>
              <a:srgbClr val="3F341E"/>
            </a:solidFill>
            <a:latin typeface="Mark W1G Book" panose="020B0404020201010103" pitchFamily="34" charset="0"/>
          </a:endParaRPr>
        </a:p>
      </dgm:t>
    </dgm:pt>
    <dgm:pt modelId="{1909D23D-F139-4497-A97E-9F5B14E57652}" type="sibTrans" cxnId="{CBFBD21E-8FED-4941-90B5-0197CB517249}">
      <dgm:prSet/>
      <dgm:spPr/>
      <dgm:t>
        <a:bodyPr/>
        <a:lstStyle/>
        <a:p>
          <a:endParaRPr lang="en-US" sz="1100">
            <a:solidFill>
              <a:srgbClr val="3F341E"/>
            </a:solidFill>
            <a:latin typeface="Mark W1G Book" panose="020B0404020201010103" pitchFamily="34" charset="0"/>
          </a:endParaRPr>
        </a:p>
      </dgm:t>
    </dgm:pt>
    <dgm:pt modelId="{477875EF-035C-4E6A-95C5-B6461E8A1395}">
      <dgm:prSet phldrT="[Text]" custT="1"/>
      <dgm:spPr/>
      <dgm:t>
        <a:bodyPr/>
        <a:lstStyle/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  <a:p>
          <a:r>
            <a:rPr lang="es-ES" sz="1100" dirty="0">
              <a:solidFill>
                <a:srgbClr val="3F341E"/>
              </a:solidFill>
              <a:latin typeface="Calibri" panose="020F0502020204030204" pitchFamily="34" charset="0"/>
            </a:rPr>
            <a:t>¿Quién crees que apoyó a esta persona?</a:t>
          </a:r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</dgm:t>
    </dgm:pt>
    <dgm:pt modelId="{A1B22CF2-DFCE-40AE-AD12-79FD759514E0}" type="parTrans" cxnId="{30C57E18-2489-47F5-9E15-B5C8907852A1}">
      <dgm:prSet/>
      <dgm:spPr/>
      <dgm:t>
        <a:bodyPr/>
        <a:lstStyle/>
        <a:p>
          <a:endParaRPr lang="en-US" sz="1100">
            <a:solidFill>
              <a:srgbClr val="3F341E"/>
            </a:solidFill>
            <a:latin typeface="Mark W1G Book" panose="020B0404020201010103" pitchFamily="34" charset="0"/>
          </a:endParaRPr>
        </a:p>
      </dgm:t>
    </dgm:pt>
    <dgm:pt modelId="{F03BA70D-64A2-4B7E-8879-FA848DE5B13E}" type="sibTrans" cxnId="{30C57E18-2489-47F5-9E15-B5C8907852A1}">
      <dgm:prSet/>
      <dgm:spPr/>
      <dgm:t>
        <a:bodyPr/>
        <a:lstStyle/>
        <a:p>
          <a:endParaRPr lang="en-US" sz="1100">
            <a:solidFill>
              <a:srgbClr val="3F341E"/>
            </a:solidFill>
            <a:latin typeface="Mark W1G Book" panose="020B0404020201010103" pitchFamily="34" charset="0"/>
          </a:endParaRPr>
        </a:p>
      </dgm:t>
    </dgm:pt>
    <dgm:pt modelId="{62E9AFF0-D6C0-485F-93A7-613CA7210E45}">
      <dgm:prSet phldrT="[Text]" custT="1"/>
      <dgm:spPr/>
      <dgm:t>
        <a:bodyPr/>
        <a:lstStyle/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  <a:p>
          <a:r>
            <a:rPr lang="es-ES" sz="1100" dirty="0">
              <a:solidFill>
                <a:srgbClr val="3F341E"/>
              </a:solidFill>
              <a:latin typeface="Calibri" panose="020F0502020204030204" pitchFamily="34" charset="0"/>
            </a:rPr>
            <a:t>¿Quién crees que apoyó a esta persona?</a:t>
          </a:r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  <a:p>
          <a:endParaRPr lang="en-US" sz="1100" dirty="0">
            <a:solidFill>
              <a:srgbClr val="3F341E"/>
            </a:solidFill>
            <a:latin typeface="Calibri" panose="020F0502020204030204" pitchFamily="34" charset="0"/>
          </a:endParaRPr>
        </a:p>
      </dgm:t>
    </dgm:pt>
    <dgm:pt modelId="{9521436A-572A-4AF7-B2E4-60B6455E6C52}" type="parTrans" cxnId="{4543F87A-3F7A-4415-AB0D-779D0DC8B52B}">
      <dgm:prSet/>
      <dgm:spPr/>
      <dgm:t>
        <a:bodyPr/>
        <a:lstStyle/>
        <a:p>
          <a:endParaRPr lang="en-US" sz="1100">
            <a:solidFill>
              <a:srgbClr val="3F341E"/>
            </a:solidFill>
            <a:latin typeface="Mark W1G Book" panose="020B0404020201010103" pitchFamily="34" charset="0"/>
          </a:endParaRPr>
        </a:p>
      </dgm:t>
    </dgm:pt>
    <dgm:pt modelId="{1550C240-840D-485A-9E09-23978CBA21D7}" type="sibTrans" cxnId="{4543F87A-3F7A-4415-AB0D-779D0DC8B52B}">
      <dgm:prSet/>
      <dgm:spPr/>
      <dgm:t>
        <a:bodyPr/>
        <a:lstStyle/>
        <a:p>
          <a:endParaRPr lang="en-US" sz="1100">
            <a:solidFill>
              <a:srgbClr val="3F341E"/>
            </a:solidFill>
            <a:latin typeface="Mark W1G Book" panose="020B0404020201010103" pitchFamily="34" charset="0"/>
          </a:endParaRPr>
        </a:p>
      </dgm:t>
    </dgm:pt>
    <dgm:pt modelId="{93B62182-8ECC-4A70-99AF-F631AA074327}" type="pres">
      <dgm:prSet presAssocID="{BEF3F3A4-1E1D-4B7A-AFB8-C23AB2AC30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AD62F4-B10D-459A-B4F3-931D87C0A14B}" type="pres">
      <dgm:prSet presAssocID="{87977ADA-1FF3-4CEF-A6B6-A486A72EF300}" presName="hierRoot1" presStyleCnt="0">
        <dgm:presLayoutVars>
          <dgm:hierBranch val="init"/>
        </dgm:presLayoutVars>
      </dgm:prSet>
      <dgm:spPr/>
    </dgm:pt>
    <dgm:pt modelId="{903A6C41-9BCF-4132-893E-F56247E8E375}" type="pres">
      <dgm:prSet presAssocID="{87977ADA-1FF3-4CEF-A6B6-A486A72EF300}" presName="rootComposite1" presStyleCnt="0"/>
      <dgm:spPr/>
    </dgm:pt>
    <dgm:pt modelId="{01AD9D16-1EDE-4A2F-A3D3-BAD2D726A30B}" type="pres">
      <dgm:prSet presAssocID="{87977ADA-1FF3-4CEF-A6B6-A486A72EF300}" presName="rootText1" presStyleLbl="node0" presStyleIdx="0" presStyleCnt="1">
        <dgm:presLayoutVars>
          <dgm:chPref val="3"/>
        </dgm:presLayoutVars>
      </dgm:prSet>
      <dgm:spPr/>
    </dgm:pt>
    <dgm:pt modelId="{5AF31AFF-B894-4817-B82E-B6F79FF998E2}" type="pres">
      <dgm:prSet presAssocID="{87977ADA-1FF3-4CEF-A6B6-A486A72EF300}" presName="rootConnector1" presStyleLbl="node1" presStyleIdx="0" presStyleCnt="0"/>
      <dgm:spPr/>
    </dgm:pt>
    <dgm:pt modelId="{701D2CFE-7C2B-48AB-A234-A0CF79D2E637}" type="pres">
      <dgm:prSet presAssocID="{87977ADA-1FF3-4CEF-A6B6-A486A72EF300}" presName="hierChild2" presStyleCnt="0"/>
      <dgm:spPr/>
    </dgm:pt>
    <dgm:pt modelId="{D51E561D-B99C-4023-B825-EE1240913531}" type="pres">
      <dgm:prSet presAssocID="{9FD8A9BF-2A03-4917-91EB-4ED00F9B603B}" presName="Name37" presStyleLbl="parChTrans1D2" presStyleIdx="0" presStyleCnt="3"/>
      <dgm:spPr/>
    </dgm:pt>
    <dgm:pt modelId="{A987ADF9-774B-4B2C-BC94-44A50A409C6D}" type="pres">
      <dgm:prSet presAssocID="{0EBB213B-558A-4706-8878-481FD1595062}" presName="hierRoot2" presStyleCnt="0">
        <dgm:presLayoutVars>
          <dgm:hierBranch val="init"/>
        </dgm:presLayoutVars>
      </dgm:prSet>
      <dgm:spPr/>
    </dgm:pt>
    <dgm:pt modelId="{3C374F5B-4BF7-468F-9D63-5800545FF25C}" type="pres">
      <dgm:prSet presAssocID="{0EBB213B-558A-4706-8878-481FD1595062}" presName="rootComposite" presStyleCnt="0"/>
      <dgm:spPr/>
    </dgm:pt>
    <dgm:pt modelId="{64E12462-0082-430C-AD92-47D809E6CC9B}" type="pres">
      <dgm:prSet presAssocID="{0EBB213B-558A-4706-8878-481FD1595062}" presName="rootText" presStyleLbl="node2" presStyleIdx="0" presStyleCnt="3" custScaleY="144014">
        <dgm:presLayoutVars>
          <dgm:chPref val="3"/>
        </dgm:presLayoutVars>
      </dgm:prSet>
      <dgm:spPr/>
    </dgm:pt>
    <dgm:pt modelId="{97597129-EFBB-4C85-B2F2-CAA04AB0E138}" type="pres">
      <dgm:prSet presAssocID="{0EBB213B-558A-4706-8878-481FD1595062}" presName="rootConnector" presStyleLbl="node2" presStyleIdx="0" presStyleCnt="3"/>
      <dgm:spPr/>
    </dgm:pt>
    <dgm:pt modelId="{F65B98FC-D694-4F35-A6EF-84F8041F4CEB}" type="pres">
      <dgm:prSet presAssocID="{0EBB213B-558A-4706-8878-481FD1595062}" presName="hierChild4" presStyleCnt="0"/>
      <dgm:spPr/>
    </dgm:pt>
    <dgm:pt modelId="{4F2E2F28-69F2-445B-A4ED-7E0CAE663E21}" type="pres">
      <dgm:prSet presAssocID="{0EBB213B-558A-4706-8878-481FD1595062}" presName="hierChild5" presStyleCnt="0"/>
      <dgm:spPr/>
    </dgm:pt>
    <dgm:pt modelId="{6B92A391-632C-4E8C-8B5F-C576E837578F}" type="pres">
      <dgm:prSet presAssocID="{A1B22CF2-DFCE-40AE-AD12-79FD759514E0}" presName="Name37" presStyleLbl="parChTrans1D2" presStyleIdx="1" presStyleCnt="3"/>
      <dgm:spPr/>
    </dgm:pt>
    <dgm:pt modelId="{481A6D54-69D8-4574-B6BD-A45B5C14E694}" type="pres">
      <dgm:prSet presAssocID="{477875EF-035C-4E6A-95C5-B6461E8A1395}" presName="hierRoot2" presStyleCnt="0">
        <dgm:presLayoutVars>
          <dgm:hierBranch val="init"/>
        </dgm:presLayoutVars>
      </dgm:prSet>
      <dgm:spPr/>
    </dgm:pt>
    <dgm:pt modelId="{79DD29D8-55B4-4B8F-ABCE-5966F3A32933}" type="pres">
      <dgm:prSet presAssocID="{477875EF-035C-4E6A-95C5-B6461E8A1395}" presName="rootComposite" presStyleCnt="0"/>
      <dgm:spPr/>
    </dgm:pt>
    <dgm:pt modelId="{77CECC2C-6C31-48AC-A0AC-EEB97C3ABCB6}" type="pres">
      <dgm:prSet presAssocID="{477875EF-035C-4E6A-95C5-B6461E8A1395}" presName="rootText" presStyleLbl="node2" presStyleIdx="1" presStyleCnt="3" custScaleY="144014">
        <dgm:presLayoutVars>
          <dgm:chPref val="3"/>
        </dgm:presLayoutVars>
      </dgm:prSet>
      <dgm:spPr/>
    </dgm:pt>
    <dgm:pt modelId="{97FE6F22-8058-410B-A871-E8190464305B}" type="pres">
      <dgm:prSet presAssocID="{477875EF-035C-4E6A-95C5-B6461E8A1395}" presName="rootConnector" presStyleLbl="node2" presStyleIdx="1" presStyleCnt="3"/>
      <dgm:spPr/>
    </dgm:pt>
    <dgm:pt modelId="{5BA5C085-0318-4521-A118-EE30D4256775}" type="pres">
      <dgm:prSet presAssocID="{477875EF-035C-4E6A-95C5-B6461E8A1395}" presName="hierChild4" presStyleCnt="0"/>
      <dgm:spPr/>
    </dgm:pt>
    <dgm:pt modelId="{A20DBC0B-8285-410C-9105-3B558A1EC1C4}" type="pres">
      <dgm:prSet presAssocID="{477875EF-035C-4E6A-95C5-B6461E8A1395}" presName="hierChild5" presStyleCnt="0"/>
      <dgm:spPr/>
    </dgm:pt>
    <dgm:pt modelId="{B7C62407-DE9D-45FC-B022-1D33CF1C55BD}" type="pres">
      <dgm:prSet presAssocID="{9521436A-572A-4AF7-B2E4-60B6455E6C52}" presName="Name37" presStyleLbl="parChTrans1D2" presStyleIdx="2" presStyleCnt="3"/>
      <dgm:spPr/>
    </dgm:pt>
    <dgm:pt modelId="{C9FBB3FF-4F01-4D7C-BF76-8D48C8D16168}" type="pres">
      <dgm:prSet presAssocID="{62E9AFF0-D6C0-485F-93A7-613CA7210E45}" presName="hierRoot2" presStyleCnt="0">
        <dgm:presLayoutVars>
          <dgm:hierBranch val="init"/>
        </dgm:presLayoutVars>
      </dgm:prSet>
      <dgm:spPr/>
    </dgm:pt>
    <dgm:pt modelId="{81FD6350-0AAF-4057-9B70-67164CD0B7E0}" type="pres">
      <dgm:prSet presAssocID="{62E9AFF0-D6C0-485F-93A7-613CA7210E45}" presName="rootComposite" presStyleCnt="0"/>
      <dgm:spPr/>
    </dgm:pt>
    <dgm:pt modelId="{E1333106-2EB6-4CD4-B08D-70A3F72B3F7C}" type="pres">
      <dgm:prSet presAssocID="{62E9AFF0-D6C0-485F-93A7-613CA7210E45}" presName="rootText" presStyleLbl="node2" presStyleIdx="2" presStyleCnt="3" custScaleY="144014">
        <dgm:presLayoutVars>
          <dgm:chPref val="3"/>
        </dgm:presLayoutVars>
      </dgm:prSet>
      <dgm:spPr/>
    </dgm:pt>
    <dgm:pt modelId="{CDD1846B-753C-44BE-AA44-2DC65167CE99}" type="pres">
      <dgm:prSet presAssocID="{62E9AFF0-D6C0-485F-93A7-613CA7210E45}" presName="rootConnector" presStyleLbl="node2" presStyleIdx="2" presStyleCnt="3"/>
      <dgm:spPr/>
    </dgm:pt>
    <dgm:pt modelId="{561828B9-82A1-48FB-87CF-D146BA4AE9B6}" type="pres">
      <dgm:prSet presAssocID="{62E9AFF0-D6C0-485F-93A7-613CA7210E45}" presName="hierChild4" presStyleCnt="0"/>
      <dgm:spPr/>
    </dgm:pt>
    <dgm:pt modelId="{D79706A9-869A-4673-9DA4-15B7C0E04E06}" type="pres">
      <dgm:prSet presAssocID="{62E9AFF0-D6C0-485F-93A7-613CA7210E45}" presName="hierChild5" presStyleCnt="0"/>
      <dgm:spPr/>
    </dgm:pt>
    <dgm:pt modelId="{4B8FD971-58FC-41F5-B8E0-22AA76934562}" type="pres">
      <dgm:prSet presAssocID="{87977ADA-1FF3-4CEF-A6B6-A486A72EF300}" presName="hierChild3" presStyleCnt="0"/>
      <dgm:spPr/>
    </dgm:pt>
  </dgm:ptLst>
  <dgm:cxnLst>
    <dgm:cxn modelId="{2F9AC917-E8C1-412B-95AF-2F267CA2CFD6}" type="presOf" srcId="{A1B22CF2-DFCE-40AE-AD12-79FD759514E0}" destId="{6B92A391-632C-4E8C-8B5F-C576E837578F}" srcOrd="0" destOrd="0" presId="urn:microsoft.com/office/officeart/2005/8/layout/orgChart1"/>
    <dgm:cxn modelId="{30C57E18-2489-47F5-9E15-B5C8907852A1}" srcId="{87977ADA-1FF3-4CEF-A6B6-A486A72EF300}" destId="{477875EF-035C-4E6A-95C5-B6461E8A1395}" srcOrd="1" destOrd="0" parTransId="{A1B22CF2-DFCE-40AE-AD12-79FD759514E0}" sibTransId="{F03BA70D-64A2-4B7E-8879-FA848DE5B13E}"/>
    <dgm:cxn modelId="{CBFBD21E-8FED-4941-90B5-0197CB517249}" srcId="{87977ADA-1FF3-4CEF-A6B6-A486A72EF300}" destId="{0EBB213B-558A-4706-8878-481FD1595062}" srcOrd="0" destOrd="0" parTransId="{9FD8A9BF-2A03-4917-91EB-4ED00F9B603B}" sibTransId="{1909D23D-F139-4497-A97E-9F5B14E57652}"/>
    <dgm:cxn modelId="{85C96022-5378-4CCD-8812-5D3EC26FCFD7}" type="presOf" srcId="{477875EF-035C-4E6A-95C5-B6461E8A1395}" destId="{97FE6F22-8058-410B-A871-E8190464305B}" srcOrd="1" destOrd="0" presId="urn:microsoft.com/office/officeart/2005/8/layout/orgChart1"/>
    <dgm:cxn modelId="{A072E63B-1A2D-43E3-93FB-3FF4F3C7C3BA}" type="presOf" srcId="{62E9AFF0-D6C0-485F-93A7-613CA7210E45}" destId="{E1333106-2EB6-4CD4-B08D-70A3F72B3F7C}" srcOrd="0" destOrd="0" presId="urn:microsoft.com/office/officeart/2005/8/layout/orgChart1"/>
    <dgm:cxn modelId="{B0F1C443-21AF-490A-B589-EF078793A877}" type="presOf" srcId="{87977ADA-1FF3-4CEF-A6B6-A486A72EF300}" destId="{01AD9D16-1EDE-4A2F-A3D3-BAD2D726A30B}" srcOrd="0" destOrd="0" presId="urn:microsoft.com/office/officeart/2005/8/layout/orgChart1"/>
    <dgm:cxn modelId="{44A92354-AD11-462C-80BA-3E643ACF1A18}" type="presOf" srcId="{9521436A-572A-4AF7-B2E4-60B6455E6C52}" destId="{B7C62407-DE9D-45FC-B022-1D33CF1C55BD}" srcOrd="0" destOrd="0" presId="urn:microsoft.com/office/officeart/2005/8/layout/orgChart1"/>
    <dgm:cxn modelId="{BAF34F5E-35AD-4CB9-B31D-3AD89698E8C1}" type="presOf" srcId="{0EBB213B-558A-4706-8878-481FD1595062}" destId="{64E12462-0082-430C-AD92-47D809E6CC9B}" srcOrd="0" destOrd="0" presId="urn:microsoft.com/office/officeart/2005/8/layout/orgChart1"/>
    <dgm:cxn modelId="{F1448761-6D6F-4C8C-B79F-A01693C12E51}" srcId="{BEF3F3A4-1E1D-4B7A-AFB8-C23AB2AC3029}" destId="{87977ADA-1FF3-4CEF-A6B6-A486A72EF300}" srcOrd="0" destOrd="0" parTransId="{6DEDF718-553E-4B72-A9AC-FCAF86A9D074}" sibTransId="{4BDEE221-B645-4597-B461-76D6A83FA9BA}"/>
    <dgm:cxn modelId="{36308478-9FEE-4371-9429-1BB479E3A288}" type="presOf" srcId="{477875EF-035C-4E6A-95C5-B6461E8A1395}" destId="{77CECC2C-6C31-48AC-A0AC-EEB97C3ABCB6}" srcOrd="0" destOrd="0" presId="urn:microsoft.com/office/officeart/2005/8/layout/orgChart1"/>
    <dgm:cxn modelId="{4543F87A-3F7A-4415-AB0D-779D0DC8B52B}" srcId="{87977ADA-1FF3-4CEF-A6B6-A486A72EF300}" destId="{62E9AFF0-D6C0-485F-93A7-613CA7210E45}" srcOrd="2" destOrd="0" parTransId="{9521436A-572A-4AF7-B2E4-60B6455E6C52}" sibTransId="{1550C240-840D-485A-9E09-23978CBA21D7}"/>
    <dgm:cxn modelId="{16558F93-A6B9-44C8-BE20-494787DA43DA}" type="presOf" srcId="{62E9AFF0-D6C0-485F-93A7-613CA7210E45}" destId="{CDD1846B-753C-44BE-AA44-2DC65167CE99}" srcOrd="1" destOrd="0" presId="urn:microsoft.com/office/officeart/2005/8/layout/orgChart1"/>
    <dgm:cxn modelId="{445E629D-4400-4485-B755-720F43387286}" type="presOf" srcId="{0EBB213B-558A-4706-8878-481FD1595062}" destId="{97597129-EFBB-4C85-B2F2-CAA04AB0E138}" srcOrd="1" destOrd="0" presId="urn:microsoft.com/office/officeart/2005/8/layout/orgChart1"/>
    <dgm:cxn modelId="{94511CAF-38B0-4E2A-A351-4D29D934C48A}" type="presOf" srcId="{BEF3F3A4-1E1D-4B7A-AFB8-C23AB2AC3029}" destId="{93B62182-8ECC-4A70-99AF-F631AA074327}" srcOrd="0" destOrd="0" presId="urn:microsoft.com/office/officeart/2005/8/layout/orgChart1"/>
    <dgm:cxn modelId="{C97292B4-4698-43E2-AC7D-5DEDA7B3797A}" type="presOf" srcId="{87977ADA-1FF3-4CEF-A6B6-A486A72EF300}" destId="{5AF31AFF-B894-4817-B82E-B6F79FF998E2}" srcOrd="1" destOrd="0" presId="urn:microsoft.com/office/officeart/2005/8/layout/orgChart1"/>
    <dgm:cxn modelId="{2F1354F4-5D65-49FA-8859-483FAF79E72B}" type="presOf" srcId="{9FD8A9BF-2A03-4917-91EB-4ED00F9B603B}" destId="{D51E561D-B99C-4023-B825-EE1240913531}" srcOrd="0" destOrd="0" presId="urn:microsoft.com/office/officeart/2005/8/layout/orgChart1"/>
    <dgm:cxn modelId="{1A3AC1BF-43F4-42CE-A8C0-8E9520384472}" type="presParOf" srcId="{93B62182-8ECC-4A70-99AF-F631AA074327}" destId="{ADAD62F4-B10D-459A-B4F3-931D87C0A14B}" srcOrd="0" destOrd="0" presId="urn:microsoft.com/office/officeart/2005/8/layout/orgChart1"/>
    <dgm:cxn modelId="{6A484B50-D460-46A1-B5BB-8C36363187BA}" type="presParOf" srcId="{ADAD62F4-B10D-459A-B4F3-931D87C0A14B}" destId="{903A6C41-9BCF-4132-893E-F56247E8E375}" srcOrd="0" destOrd="0" presId="urn:microsoft.com/office/officeart/2005/8/layout/orgChart1"/>
    <dgm:cxn modelId="{17A3EA09-E4B1-42C2-B016-D54018E0471A}" type="presParOf" srcId="{903A6C41-9BCF-4132-893E-F56247E8E375}" destId="{01AD9D16-1EDE-4A2F-A3D3-BAD2D726A30B}" srcOrd="0" destOrd="0" presId="urn:microsoft.com/office/officeart/2005/8/layout/orgChart1"/>
    <dgm:cxn modelId="{D402E9A4-BECB-422F-95A6-FEA8810BE2E5}" type="presParOf" srcId="{903A6C41-9BCF-4132-893E-F56247E8E375}" destId="{5AF31AFF-B894-4817-B82E-B6F79FF998E2}" srcOrd="1" destOrd="0" presId="urn:microsoft.com/office/officeart/2005/8/layout/orgChart1"/>
    <dgm:cxn modelId="{B0911CCE-5CF2-44D1-BDE1-18B1E82C8F79}" type="presParOf" srcId="{ADAD62F4-B10D-459A-B4F3-931D87C0A14B}" destId="{701D2CFE-7C2B-48AB-A234-A0CF79D2E637}" srcOrd="1" destOrd="0" presId="urn:microsoft.com/office/officeart/2005/8/layout/orgChart1"/>
    <dgm:cxn modelId="{3FBC72AF-D5C7-4702-807A-74A227C4E790}" type="presParOf" srcId="{701D2CFE-7C2B-48AB-A234-A0CF79D2E637}" destId="{D51E561D-B99C-4023-B825-EE1240913531}" srcOrd="0" destOrd="0" presId="urn:microsoft.com/office/officeart/2005/8/layout/orgChart1"/>
    <dgm:cxn modelId="{D1716666-3AB2-4263-9CBD-0E7F40022FF1}" type="presParOf" srcId="{701D2CFE-7C2B-48AB-A234-A0CF79D2E637}" destId="{A987ADF9-774B-4B2C-BC94-44A50A409C6D}" srcOrd="1" destOrd="0" presId="urn:microsoft.com/office/officeart/2005/8/layout/orgChart1"/>
    <dgm:cxn modelId="{73C3A29A-026F-40BA-98EE-80A6C80274E7}" type="presParOf" srcId="{A987ADF9-774B-4B2C-BC94-44A50A409C6D}" destId="{3C374F5B-4BF7-468F-9D63-5800545FF25C}" srcOrd="0" destOrd="0" presId="urn:microsoft.com/office/officeart/2005/8/layout/orgChart1"/>
    <dgm:cxn modelId="{D2993FE1-E322-49F1-A587-BE4350E73150}" type="presParOf" srcId="{3C374F5B-4BF7-468F-9D63-5800545FF25C}" destId="{64E12462-0082-430C-AD92-47D809E6CC9B}" srcOrd="0" destOrd="0" presId="urn:microsoft.com/office/officeart/2005/8/layout/orgChart1"/>
    <dgm:cxn modelId="{F8D5AA6F-9364-450F-BB05-D98C0A233F38}" type="presParOf" srcId="{3C374F5B-4BF7-468F-9D63-5800545FF25C}" destId="{97597129-EFBB-4C85-B2F2-CAA04AB0E138}" srcOrd="1" destOrd="0" presId="urn:microsoft.com/office/officeart/2005/8/layout/orgChart1"/>
    <dgm:cxn modelId="{D36E3D3A-12E7-45D8-87E1-6A64E7DBCE1A}" type="presParOf" srcId="{A987ADF9-774B-4B2C-BC94-44A50A409C6D}" destId="{F65B98FC-D694-4F35-A6EF-84F8041F4CEB}" srcOrd="1" destOrd="0" presId="urn:microsoft.com/office/officeart/2005/8/layout/orgChart1"/>
    <dgm:cxn modelId="{EFF0DE16-E257-4082-BA24-B6C5BC4562F0}" type="presParOf" srcId="{A987ADF9-774B-4B2C-BC94-44A50A409C6D}" destId="{4F2E2F28-69F2-445B-A4ED-7E0CAE663E21}" srcOrd="2" destOrd="0" presId="urn:microsoft.com/office/officeart/2005/8/layout/orgChart1"/>
    <dgm:cxn modelId="{BB4A93DF-0606-4BB7-B170-DA5AAE3A1178}" type="presParOf" srcId="{701D2CFE-7C2B-48AB-A234-A0CF79D2E637}" destId="{6B92A391-632C-4E8C-8B5F-C576E837578F}" srcOrd="2" destOrd="0" presId="urn:microsoft.com/office/officeart/2005/8/layout/orgChart1"/>
    <dgm:cxn modelId="{542D5122-3B8D-4ECA-8785-D05F8B6753CA}" type="presParOf" srcId="{701D2CFE-7C2B-48AB-A234-A0CF79D2E637}" destId="{481A6D54-69D8-4574-B6BD-A45B5C14E694}" srcOrd="3" destOrd="0" presId="urn:microsoft.com/office/officeart/2005/8/layout/orgChart1"/>
    <dgm:cxn modelId="{56E82C1D-C689-4756-BB99-87BA7F89D235}" type="presParOf" srcId="{481A6D54-69D8-4574-B6BD-A45B5C14E694}" destId="{79DD29D8-55B4-4B8F-ABCE-5966F3A32933}" srcOrd="0" destOrd="0" presId="urn:microsoft.com/office/officeart/2005/8/layout/orgChart1"/>
    <dgm:cxn modelId="{536DE0A7-B62A-481C-B984-F53B0DEB649D}" type="presParOf" srcId="{79DD29D8-55B4-4B8F-ABCE-5966F3A32933}" destId="{77CECC2C-6C31-48AC-A0AC-EEB97C3ABCB6}" srcOrd="0" destOrd="0" presId="urn:microsoft.com/office/officeart/2005/8/layout/orgChart1"/>
    <dgm:cxn modelId="{E0E9011C-0C72-4C62-9D50-F461542C4E11}" type="presParOf" srcId="{79DD29D8-55B4-4B8F-ABCE-5966F3A32933}" destId="{97FE6F22-8058-410B-A871-E8190464305B}" srcOrd="1" destOrd="0" presId="urn:microsoft.com/office/officeart/2005/8/layout/orgChart1"/>
    <dgm:cxn modelId="{073D16A0-D3A6-44CA-B5C6-D614D4EA14BE}" type="presParOf" srcId="{481A6D54-69D8-4574-B6BD-A45B5C14E694}" destId="{5BA5C085-0318-4521-A118-EE30D4256775}" srcOrd="1" destOrd="0" presId="urn:microsoft.com/office/officeart/2005/8/layout/orgChart1"/>
    <dgm:cxn modelId="{47CE0A34-59AC-4890-A2B1-0CD05621FCBB}" type="presParOf" srcId="{481A6D54-69D8-4574-B6BD-A45B5C14E694}" destId="{A20DBC0B-8285-410C-9105-3B558A1EC1C4}" srcOrd="2" destOrd="0" presId="urn:microsoft.com/office/officeart/2005/8/layout/orgChart1"/>
    <dgm:cxn modelId="{C8E1D976-6EC3-4D08-BF81-17D6F17FFD5C}" type="presParOf" srcId="{701D2CFE-7C2B-48AB-A234-A0CF79D2E637}" destId="{B7C62407-DE9D-45FC-B022-1D33CF1C55BD}" srcOrd="4" destOrd="0" presId="urn:microsoft.com/office/officeart/2005/8/layout/orgChart1"/>
    <dgm:cxn modelId="{56353886-CF2E-4FB3-828F-C7CDCCEA0478}" type="presParOf" srcId="{701D2CFE-7C2B-48AB-A234-A0CF79D2E637}" destId="{C9FBB3FF-4F01-4D7C-BF76-8D48C8D16168}" srcOrd="5" destOrd="0" presId="urn:microsoft.com/office/officeart/2005/8/layout/orgChart1"/>
    <dgm:cxn modelId="{D8CC6EAB-E25D-471C-B103-A3FC5A720BF2}" type="presParOf" srcId="{C9FBB3FF-4F01-4D7C-BF76-8D48C8D16168}" destId="{81FD6350-0AAF-4057-9B70-67164CD0B7E0}" srcOrd="0" destOrd="0" presId="urn:microsoft.com/office/officeart/2005/8/layout/orgChart1"/>
    <dgm:cxn modelId="{9D4A581F-FB26-48BB-AF8E-7561B0498083}" type="presParOf" srcId="{81FD6350-0AAF-4057-9B70-67164CD0B7E0}" destId="{E1333106-2EB6-4CD4-B08D-70A3F72B3F7C}" srcOrd="0" destOrd="0" presId="urn:microsoft.com/office/officeart/2005/8/layout/orgChart1"/>
    <dgm:cxn modelId="{F8C8C510-BE6F-496B-9991-5CAF69E059DA}" type="presParOf" srcId="{81FD6350-0AAF-4057-9B70-67164CD0B7E0}" destId="{CDD1846B-753C-44BE-AA44-2DC65167CE99}" srcOrd="1" destOrd="0" presId="urn:microsoft.com/office/officeart/2005/8/layout/orgChart1"/>
    <dgm:cxn modelId="{F9BB3272-5972-4199-A249-05A3628ADBE3}" type="presParOf" srcId="{C9FBB3FF-4F01-4D7C-BF76-8D48C8D16168}" destId="{561828B9-82A1-48FB-87CF-D146BA4AE9B6}" srcOrd="1" destOrd="0" presId="urn:microsoft.com/office/officeart/2005/8/layout/orgChart1"/>
    <dgm:cxn modelId="{953E20F3-5DAE-44C8-B456-337F6258EE60}" type="presParOf" srcId="{C9FBB3FF-4F01-4D7C-BF76-8D48C8D16168}" destId="{D79706A9-869A-4673-9DA4-15B7C0E04E06}" srcOrd="2" destOrd="0" presId="urn:microsoft.com/office/officeart/2005/8/layout/orgChart1"/>
    <dgm:cxn modelId="{8DA6704F-F08B-4C9A-B7C3-63849B1979BB}" type="presParOf" srcId="{ADAD62F4-B10D-459A-B4F3-931D87C0A14B}" destId="{4B8FD971-58FC-41F5-B8E0-22AA769345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62407-DE9D-45FC-B022-1D33CF1C55BD}">
      <dsp:nvSpPr>
        <dsp:cNvPr id="0" name=""/>
        <dsp:cNvSpPr/>
      </dsp:nvSpPr>
      <dsp:spPr>
        <a:xfrm>
          <a:off x="4053193" y="1460366"/>
          <a:ext cx="2867663" cy="497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846"/>
              </a:lnTo>
              <a:lnTo>
                <a:pt x="2867663" y="248846"/>
              </a:lnTo>
              <a:lnTo>
                <a:pt x="2867663" y="49769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2A391-632C-4E8C-8B5F-C576E837578F}">
      <dsp:nvSpPr>
        <dsp:cNvPr id="0" name=""/>
        <dsp:cNvSpPr/>
      </dsp:nvSpPr>
      <dsp:spPr>
        <a:xfrm>
          <a:off x="4007472" y="1460366"/>
          <a:ext cx="91440" cy="497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769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E561D-B99C-4023-B825-EE1240913531}">
      <dsp:nvSpPr>
        <dsp:cNvPr id="0" name=""/>
        <dsp:cNvSpPr/>
      </dsp:nvSpPr>
      <dsp:spPr>
        <a:xfrm>
          <a:off x="1185529" y="1460366"/>
          <a:ext cx="2867663" cy="497693"/>
        </a:xfrm>
        <a:custGeom>
          <a:avLst/>
          <a:gdLst/>
          <a:ahLst/>
          <a:cxnLst/>
          <a:rect l="0" t="0" r="0" b="0"/>
          <a:pathLst>
            <a:path>
              <a:moveTo>
                <a:pt x="2867663" y="0"/>
              </a:moveTo>
              <a:lnTo>
                <a:pt x="2867663" y="248846"/>
              </a:lnTo>
              <a:lnTo>
                <a:pt x="0" y="248846"/>
              </a:lnTo>
              <a:lnTo>
                <a:pt x="0" y="49769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D9D16-1EDE-4A2F-A3D3-BAD2D726A30B}">
      <dsp:nvSpPr>
        <dsp:cNvPr id="0" name=""/>
        <dsp:cNvSpPr/>
      </dsp:nvSpPr>
      <dsp:spPr>
        <a:xfrm>
          <a:off x="2868207" y="275381"/>
          <a:ext cx="2369970" cy="1184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rgbClr val="3F341E"/>
              </a:solidFill>
              <a:latin typeface="Calibri" panose="020F0502020204030204" pitchFamily="34" charset="0"/>
            </a:rPr>
            <a:t>Piensa en una figura poderosa y </a:t>
          </a:r>
          <a:r>
            <a:rPr lang="en-US" sz="1100" kern="1200" dirty="0">
              <a:solidFill>
                <a:srgbClr val="3F341E"/>
              </a:solidFill>
              <a:latin typeface="Calibri" panose="020F0502020204030204" pitchFamily="34" charset="0"/>
            </a:rPr>
            <a:t>escribe </a:t>
          </a:r>
          <a:r>
            <a:rPr lang="en-US" sz="1100" kern="1200" dirty="0" err="1">
              <a:solidFill>
                <a:srgbClr val="3F341E"/>
              </a:solidFill>
              <a:latin typeface="Calibri" panose="020F0502020204030204" pitchFamily="34" charset="0"/>
            </a:rPr>
            <a:t>su</a:t>
          </a:r>
          <a:r>
            <a:rPr lang="en-US" sz="1100" kern="1200" dirty="0">
              <a:solidFill>
                <a:srgbClr val="3F341E"/>
              </a:solidFill>
              <a:latin typeface="Calibri" panose="020F0502020204030204" pitchFamily="34" charset="0"/>
            </a:rPr>
            <a:t> </a:t>
          </a:r>
          <a:r>
            <a:rPr lang="en-US" sz="1100" kern="1200" dirty="0" err="1">
              <a:solidFill>
                <a:srgbClr val="3F341E"/>
              </a:solidFill>
              <a:latin typeface="Calibri" panose="020F0502020204030204" pitchFamily="34" charset="0"/>
            </a:rPr>
            <a:t>nombre</a:t>
          </a:r>
          <a:r>
            <a:rPr lang="en-US" sz="1100" kern="1200" dirty="0">
              <a:solidFill>
                <a:srgbClr val="3F341E"/>
              </a:solidFill>
              <a:latin typeface="Calibri" panose="020F0502020204030204" pitchFamily="34" charset="0"/>
            </a:rPr>
            <a:t> </a:t>
          </a:r>
          <a:r>
            <a:rPr lang="en-US" sz="1100" kern="1200" dirty="0" err="1">
              <a:solidFill>
                <a:srgbClr val="3F341E"/>
              </a:solidFill>
              <a:latin typeface="Calibri" panose="020F0502020204030204" pitchFamily="34" charset="0"/>
            </a:rPr>
            <a:t>aquí</a:t>
          </a:r>
          <a:r>
            <a:rPr lang="en-US" sz="1100" kern="1200" dirty="0">
              <a:solidFill>
                <a:srgbClr val="3F341E"/>
              </a:solidFill>
              <a:latin typeface="Calibri" panose="020F0502020204030204" pitchFamily="34" charset="0"/>
            </a:rPr>
            <a:t>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</dsp:txBody>
      <dsp:txXfrm>
        <a:off x="2868207" y="275381"/>
        <a:ext cx="2369970" cy="1184985"/>
      </dsp:txXfrm>
    </dsp:sp>
    <dsp:sp modelId="{64E12462-0082-430C-AD92-47D809E6CC9B}">
      <dsp:nvSpPr>
        <dsp:cNvPr id="0" name=""/>
        <dsp:cNvSpPr/>
      </dsp:nvSpPr>
      <dsp:spPr>
        <a:xfrm>
          <a:off x="544" y="1958060"/>
          <a:ext cx="2369970" cy="17065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rgbClr val="3F341E"/>
              </a:solidFill>
              <a:latin typeface="Calibri" panose="020F0502020204030204" pitchFamily="34" charset="0"/>
            </a:rPr>
            <a:t>¿Quién crees que apoyó a esta persona?</a:t>
          </a: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</dsp:txBody>
      <dsp:txXfrm>
        <a:off x="544" y="1958060"/>
        <a:ext cx="2369970" cy="1706544"/>
      </dsp:txXfrm>
    </dsp:sp>
    <dsp:sp modelId="{77CECC2C-6C31-48AC-A0AC-EEB97C3ABCB6}">
      <dsp:nvSpPr>
        <dsp:cNvPr id="0" name=""/>
        <dsp:cNvSpPr/>
      </dsp:nvSpPr>
      <dsp:spPr>
        <a:xfrm>
          <a:off x="2868207" y="1958060"/>
          <a:ext cx="2369970" cy="17065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rgbClr val="3F341E"/>
              </a:solidFill>
              <a:latin typeface="Calibri" panose="020F0502020204030204" pitchFamily="34" charset="0"/>
            </a:rPr>
            <a:t>¿Quién crees que apoyó a esta persona?</a:t>
          </a: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</dsp:txBody>
      <dsp:txXfrm>
        <a:off x="2868207" y="1958060"/>
        <a:ext cx="2369970" cy="1706544"/>
      </dsp:txXfrm>
    </dsp:sp>
    <dsp:sp modelId="{E1333106-2EB6-4CD4-B08D-70A3F72B3F7C}">
      <dsp:nvSpPr>
        <dsp:cNvPr id="0" name=""/>
        <dsp:cNvSpPr/>
      </dsp:nvSpPr>
      <dsp:spPr>
        <a:xfrm>
          <a:off x="5735871" y="1958060"/>
          <a:ext cx="2369970" cy="17065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rgbClr val="3F341E"/>
              </a:solidFill>
              <a:latin typeface="Calibri" panose="020F0502020204030204" pitchFamily="34" charset="0"/>
            </a:rPr>
            <a:t>¿Quién crees que apoyó a esta persona?</a:t>
          </a: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3F341E"/>
            </a:solidFill>
            <a:latin typeface="Calibri" panose="020F0502020204030204" pitchFamily="34" charset="0"/>
          </a:endParaRPr>
        </a:p>
      </dsp:txBody>
      <dsp:txXfrm>
        <a:off x="5735871" y="1958060"/>
        <a:ext cx="2369970" cy="1706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C25C0-312D-43C2-B3BC-FB92122B1327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8C8A2-A3F1-4C3A-8241-4E3CA304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cholarship.org/uc/item/7m33424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8C8A2-A3F1-4C3A-8241-4E3CA304E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3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8C8A2-A3F1-4C3A-8241-4E3CA304EF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9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8C8A2-A3F1-4C3A-8241-4E3CA304EF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Peng, Y. (2014). Staging Sovereignty: Empress Dowager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Cixi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(1835–1908) and Late Qing Court Art Production.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ProQuest ID: Peng_ucla_0031D_12793. Merritt ID: ark:/13030/m52n7938. Retrieved from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https://escholarship.org/uc/item/7m334241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8C8A2-A3F1-4C3A-8241-4E3CA304EF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13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Youngest Learners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Clothes Are for Everyone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Empress Dowager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Cixi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used the way she dressed and how her image was shared to gain power.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18th- and 19th-century China, this bright yellow color was reserved only for those in the highest level of royalty.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Cixi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wore clothes and accessories that expressed what she wanted others to know about her.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8C8A2-A3F1-4C3A-8241-4E3CA304EF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4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19254-B92A-4611-A2DC-6BD368D81F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1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FBD95-A2A0-4ED5-8A45-3EC97C8CB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31001-70AE-483C-A3F4-0FB8828EB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D0CD9-DABA-4338-8BA1-1B3A229F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40-464E-4ED2-BA9D-637247C415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6CD48-D0CC-406D-A283-63A41484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A04C9-2BE5-4A23-AF54-18551690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491E-5F78-4326-9A04-4664C9EF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8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01EB8-B23E-44E8-A4B6-10517362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CEC4E-E38E-4B3E-A158-6E3037FE4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20285-2DBD-4C05-B1C4-20D9B3AA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40-464E-4ED2-BA9D-637247C415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16464-134C-4975-86B3-1F2115CE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5DC03-89DE-4CC8-A4F8-D05E052B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491E-5F78-4326-9A04-4664C9EF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507A6A-5956-4067-A0A3-838D96F6F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6BEE8-9C07-4092-869E-C3065FF97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BCB46-BB91-40DE-BC38-FD6C1A5A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40-464E-4ED2-BA9D-637247C415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366E0-0228-48D6-9D01-001AB166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D9892-B990-4BC5-8851-C886F23F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491E-5F78-4326-9A04-4664C9EF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0989-4FE8-4FAB-99F4-2C33BEAC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B55A-B5F6-40DA-B0B4-532205A69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0A2FE-ED3B-437A-9D2D-453BF1F8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40-464E-4ED2-BA9D-637247C415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54458-0C55-4877-AAA5-20DABA7F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3D24C-1CCC-41A9-B35F-1BAFB1C2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491E-5F78-4326-9A04-4664C9EF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4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A30EC-690D-4EA4-BD3A-849FC4CC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683CB-2D7B-4E45-9800-7E04622CD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AFECC-DCBD-4370-B1C5-947F2E4F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40-464E-4ED2-BA9D-637247C415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C23BE-D0A6-4877-A73D-C3DDD839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2920-4ECA-4BE7-9C8A-013637D2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491E-5F78-4326-9A04-4664C9EF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EB55-5FDD-451B-AFA5-84B0FE0A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471E4-16BE-4205-9879-426FAAF6E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13F83-6409-423E-8883-91A794191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D24F2-5525-4823-BBA1-B29C5F42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40-464E-4ED2-BA9D-637247C415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3BB73-168F-43C2-AD24-EBDEEB11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4956F-5DEE-4E10-9185-F7E64157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491E-5F78-4326-9A04-4664C9EF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6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D6B4-E6A6-4EE7-B7D9-31AF04AA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8630D-F3AA-4F90-A989-3BD6A621A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7F9B8-A4F9-45DA-86B6-BDB075E43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C6FF0-8A57-456B-A066-164523413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27619-AC08-4023-A8D8-CFDAE1237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DCABF-4BE2-4C19-A981-5D4C1D94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40-464E-4ED2-BA9D-637247C415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9030A-BAAA-4813-BD68-664339306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074023-1286-40FD-BF6D-57FF0D5A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491E-5F78-4326-9A04-4664C9EF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E329-B211-479E-89A6-EABAD437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6F435-EFDD-41F0-9574-40635932D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40-464E-4ED2-BA9D-637247C415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D1CAA-EC4B-480F-94B7-874C2C34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C2276-9B64-443C-A052-0DC2B292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491E-5F78-4326-9A04-4664C9EF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9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8994F3-B77B-4661-A68A-11CD65E6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40-464E-4ED2-BA9D-637247C415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44067-FD8A-4359-8B19-D5C4C1E4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64A7C-E096-4E44-A468-707210FC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491E-5F78-4326-9A04-4664C9EF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5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98A0-AE72-482A-9D5F-0396AA94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96255-72BF-47F3-B793-B4318A51B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53401-E308-4F48-A9DB-D7365129D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B3908-D62C-490E-8616-501A8026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40-464E-4ED2-BA9D-637247C415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CE7F1-F965-40DF-A38E-46F88999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9D08B-7057-40EF-BF8D-1A86E744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491E-5F78-4326-9A04-4664C9EF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2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F5D8-0378-4897-B2E4-7CC8B0BF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396F3-8123-45EA-B53A-BCC5A0055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1CCC2-29EB-486C-B0FB-CCE8F0A41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E80A-30FF-4B7C-B03D-53EC6F86E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6740-464E-4ED2-BA9D-637247C415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FFA96-0610-4FD0-8CF4-4E40CCE4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4D6B6-6D3A-447D-A9AC-4558297B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7491E-5F78-4326-9A04-4664C9EF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48179-4278-4730-BF58-E5FEC33F8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249A7-6434-4BD3-B923-683FB405E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BA1E7-3C8E-4FFF-A446-3CA4521F6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56740-464E-4ED2-BA9D-637247C415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B3B54-2172-4A28-A68A-C8294F044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56609-C0C1-4F75-8059-0000BC10D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7491E-5F78-4326-9A04-4664C9EF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5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UykRjC0VE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talog.denverlibrary.org/search/title.aspx?ctx=1.1033.0.0.6&amp;pos=1&amp;cn=1328114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502211940?app_id=122963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hyperlink" Target="https://escholarship.org/uc/item/7m33424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Umd6ASztg8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059D90-288F-44A7-8315-FF9656B74F73}"/>
              </a:ext>
            </a:extLst>
          </p:cNvPr>
          <p:cNvSpPr/>
          <p:nvPr/>
        </p:nvSpPr>
        <p:spPr>
          <a:xfrm>
            <a:off x="0" y="0"/>
            <a:ext cx="12192000" cy="2825459"/>
          </a:xfrm>
          <a:prstGeom prst="rect">
            <a:avLst/>
          </a:prstGeom>
          <a:solidFill>
            <a:srgbClr val="3F3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5AB92C-DA23-4762-BAA5-6D0869BD684D}"/>
              </a:ext>
            </a:extLst>
          </p:cNvPr>
          <p:cNvSpPr/>
          <p:nvPr/>
        </p:nvSpPr>
        <p:spPr>
          <a:xfrm>
            <a:off x="0" y="340242"/>
            <a:ext cx="12192000" cy="1967023"/>
          </a:xfrm>
          <a:prstGeom prst="rect">
            <a:avLst/>
          </a:prstGeom>
          <a:solidFill>
            <a:srgbClr val="DEC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3E6B34-2774-40CD-93F6-0190C3EB6F6A}"/>
              </a:ext>
            </a:extLst>
          </p:cNvPr>
          <p:cNvSpPr/>
          <p:nvPr/>
        </p:nvSpPr>
        <p:spPr>
          <a:xfrm>
            <a:off x="0" y="1105785"/>
            <a:ext cx="12192000" cy="648587"/>
          </a:xfrm>
          <a:prstGeom prst="rect">
            <a:avLst/>
          </a:prstGeom>
          <a:solidFill>
            <a:srgbClr val="646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BAD10-A36B-4A76-BF1F-40CA36D22E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130" y="-9516"/>
            <a:ext cx="9883739" cy="282545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630393-0133-4498-BE4A-86440FF479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6957" y="2814826"/>
            <a:ext cx="4338083" cy="40410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1E5DD7-C064-43C5-983F-61AF0DD47A17}"/>
              </a:ext>
            </a:extLst>
          </p:cNvPr>
          <p:cNvSpPr/>
          <p:nvPr/>
        </p:nvSpPr>
        <p:spPr>
          <a:xfrm rot="10800000" flipV="1">
            <a:off x="4441002" y="3473604"/>
            <a:ext cx="21968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dirty="0"/>
              <a:t>Conjunto de diapositivas editables para primaria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837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915199-BEF8-415C-B164-334A6FF3060B}"/>
              </a:ext>
            </a:extLst>
          </p:cNvPr>
          <p:cNvSpPr/>
          <p:nvPr/>
        </p:nvSpPr>
        <p:spPr>
          <a:xfrm>
            <a:off x="4189228" y="428178"/>
            <a:ext cx="7768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dirty="0">
              <a:solidFill>
                <a:srgbClr val="646466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s-ES" dirty="0">
                <a:solidFill>
                  <a:srgbClr val="646466"/>
                </a:solidFill>
                <a:latin typeface="Calibri" panose="020F0502020204030204" pitchFamily="34" charset="0"/>
              </a:rPr>
              <a:t>¿Cómo te vestirías para celebrar tu propia belleza interior y expresar lo que te hace fuerte? Juega a disfrazarte usando el colaje. </a:t>
            </a:r>
          </a:p>
          <a:p>
            <a:pPr fontAlgn="base"/>
            <a:r>
              <a:rPr lang="es-ES" dirty="0">
                <a:solidFill>
                  <a:srgbClr val="646466"/>
                </a:solidFill>
                <a:latin typeface="Calibri" panose="020F0502020204030204" pitchFamily="34" charset="0"/>
              </a:rPr>
              <a:t>1. Elige fotografías de artículos de vestir de revistas o periódicos para crear ¡el atuendo más festivo que se te ocurra! </a:t>
            </a:r>
          </a:p>
          <a:p>
            <a:pPr fontAlgn="base"/>
            <a:r>
              <a:rPr lang="es-ES" dirty="0">
                <a:solidFill>
                  <a:srgbClr val="646466"/>
                </a:solidFill>
                <a:latin typeface="Calibri" panose="020F0502020204030204" pitchFamily="34" charset="0"/>
              </a:rPr>
              <a:t>2. Coloca y pega tu atuendo para que te celebres en un papel o cartón en blanco.</a:t>
            </a:r>
          </a:p>
          <a:p>
            <a:pPr fontAlgn="base"/>
            <a:r>
              <a:rPr lang="es-ES" dirty="0">
                <a:solidFill>
                  <a:srgbClr val="646466"/>
                </a:solidFill>
                <a:latin typeface="Calibri" panose="020F0502020204030204" pitchFamily="34" charset="0"/>
              </a:rPr>
              <a:t>Comparte la importancia de los diferentes artículos de tu atuendo.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r>
              <a:rPr lang="es-ES" b="1" dirty="0">
                <a:solidFill>
                  <a:srgbClr val="646466"/>
                </a:solidFill>
                <a:latin typeface="Calibri" panose="020F0502020204030204" pitchFamily="34" charset="0"/>
              </a:rPr>
              <a:t>Preguntas de reflexión:</a:t>
            </a:r>
          </a:p>
          <a:p>
            <a:r>
              <a:rPr lang="es-ES" b="1" dirty="0">
                <a:solidFill>
                  <a:srgbClr val="646466"/>
                </a:solidFill>
                <a:latin typeface="Calibri" panose="020F0502020204030204" pitchFamily="34" charset="0"/>
              </a:rPr>
              <a:t>¿Cómo te sentiste al expresar tu belleza y fuerza internas?</a:t>
            </a:r>
          </a:p>
          <a:p>
            <a:pPr lvl="0"/>
            <a:endParaRPr lang="en-US" dirty="0">
              <a:solidFill>
                <a:srgbClr val="646466"/>
              </a:solidFill>
              <a:latin typeface="Calibri" panose="020F0502020204030204" pitchFamily="34" charset="0"/>
            </a:endParaRPr>
          </a:p>
          <a:p>
            <a:pPr lvl="0"/>
            <a:endParaRPr lang="en-US" dirty="0">
              <a:solidFill>
                <a:srgbClr val="646466"/>
              </a:solidFill>
              <a:latin typeface="Calibri" panose="020F0502020204030204" pitchFamily="34" charset="0"/>
            </a:endParaRPr>
          </a:p>
          <a:p>
            <a:pPr lvl="0"/>
            <a:endParaRPr lang="en-US" dirty="0">
              <a:solidFill>
                <a:srgbClr val="646466"/>
              </a:solidFill>
              <a:latin typeface="Calibri" panose="020F0502020204030204" pitchFamily="34" charset="0"/>
            </a:endParaRPr>
          </a:p>
          <a:p>
            <a:pPr lvl="0"/>
            <a:endParaRPr lang="en-US" dirty="0">
              <a:solidFill>
                <a:srgbClr val="646466"/>
              </a:solidFill>
              <a:latin typeface="Calibri" panose="020F0502020204030204" pitchFamily="34" charset="0"/>
            </a:endParaRPr>
          </a:p>
          <a:p>
            <a:pPr lvl="0"/>
            <a:r>
              <a:rPr lang="es-ES" dirty="0">
                <a:solidFill>
                  <a:srgbClr val="646466"/>
                </a:solidFill>
                <a:latin typeface="Calibri" panose="020F0502020204030204" pitchFamily="34" charset="0"/>
              </a:rPr>
              <a:t>¿En qué sentido crear un atuendo que celebre tu belleza interior es igual o diferente a cuando te vistes cada día?</a:t>
            </a:r>
            <a:endParaRPr lang="en-US" dirty="0">
              <a:solidFill>
                <a:srgbClr val="64646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149A-2311-478C-9C5B-AE0A94098D72}"/>
              </a:ext>
            </a:extLst>
          </p:cNvPr>
          <p:cNvSpPr/>
          <p:nvPr/>
        </p:nvSpPr>
        <p:spPr>
          <a:xfrm>
            <a:off x="233915" y="3322115"/>
            <a:ext cx="3700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b="1" dirty="0">
                <a:solidFill>
                  <a:srgbClr val="646466"/>
                </a:solidFill>
              </a:rPr>
              <a:t>Comparte una foto de tu colaje aquí:</a:t>
            </a:r>
            <a:endParaRPr lang="en-US" dirty="0">
              <a:solidFill>
                <a:srgbClr val="64646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BBC230-4CE1-4698-9A46-8ECA3D074DAF}"/>
              </a:ext>
            </a:extLst>
          </p:cNvPr>
          <p:cNvSpPr/>
          <p:nvPr/>
        </p:nvSpPr>
        <p:spPr>
          <a:xfrm>
            <a:off x="233915" y="3802529"/>
            <a:ext cx="3700131" cy="2913321"/>
          </a:xfrm>
          <a:prstGeom prst="rect">
            <a:avLst/>
          </a:prstGeom>
          <a:solidFill>
            <a:srgbClr val="3F341E"/>
          </a:solidFill>
          <a:ln>
            <a:solidFill>
              <a:srgbClr val="64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8BD1A-141C-4F7B-9FF9-E8B78211E06D}"/>
              </a:ext>
            </a:extLst>
          </p:cNvPr>
          <p:cNvSpPr/>
          <p:nvPr/>
        </p:nvSpPr>
        <p:spPr>
          <a:xfrm>
            <a:off x="4181628" y="3846196"/>
            <a:ext cx="7768856" cy="1000699"/>
          </a:xfrm>
          <a:prstGeom prst="rect">
            <a:avLst/>
          </a:prstGeom>
          <a:solidFill>
            <a:srgbClr val="DEC691"/>
          </a:solidFill>
          <a:ln>
            <a:solidFill>
              <a:srgbClr val="64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709AB8-33DC-4945-BB5C-2B55382310C7}"/>
              </a:ext>
            </a:extLst>
          </p:cNvPr>
          <p:cNvSpPr/>
          <p:nvPr/>
        </p:nvSpPr>
        <p:spPr>
          <a:xfrm>
            <a:off x="4189228" y="5474225"/>
            <a:ext cx="7768856" cy="1241625"/>
          </a:xfrm>
          <a:prstGeom prst="rect">
            <a:avLst/>
          </a:prstGeom>
          <a:solidFill>
            <a:srgbClr val="DEC691"/>
          </a:solidFill>
          <a:ln>
            <a:solidFill>
              <a:srgbClr val="64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684C53-24C0-413B-902F-785F6B6BBF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7302" y="1"/>
            <a:ext cx="958365" cy="16656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2288A1-7288-4A11-8014-E41DF351D230}"/>
              </a:ext>
            </a:extLst>
          </p:cNvPr>
          <p:cNvSpPr/>
          <p:nvPr/>
        </p:nvSpPr>
        <p:spPr>
          <a:xfrm>
            <a:off x="7074023" y="142150"/>
            <a:ext cx="1999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3200" b="1" dirty="0">
                <a:solidFill>
                  <a:srgbClr val="3F341E"/>
                </a:solidFill>
                <a:latin typeface="Calibri" panose="020F0502020204030204" pitchFamily="34" charset="0"/>
              </a:rPr>
              <a:t>TU TURNO</a:t>
            </a:r>
            <a:endParaRPr lang="en-US" sz="3200" dirty="0">
              <a:solidFill>
                <a:srgbClr val="3F341E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A23E3E-17F1-4614-B9EA-97EE3C95F4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7149" y="-67923"/>
            <a:ext cx="2968862" cy="37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24E358-8D39-466F-9942-3EDB1919AA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915446">
            <a:off x="-87900" y="1031213"/>
            <a:ext cx="1000582" cy="7034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9ED143-13CE-46EC-BDBE-673E8EBD4FCC}"/>
              </a:ext>
            </a:extLst>
          </p:cNvPr>
          <p:cNvSpPr/>
          <p:nvPr/>
        </p:nvSpPr>
        <p:spPr>
          <a:xfrm>
            <a:off x="4459708" y="1699601"/>
            <a:ext cx="763604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3F341E"/>
                </a:solidFill>
                <a:latin typeface="Calibri" panose="020F0502020204030204" pitchFamily="34" charset="0"/>
              </a:rPr>
              <a:t>Preguntas</a:t>
            </a:r>
            <a:r>
              <a:rPr lang="en-US" sz="1900" b="1" dirty="0">
                <a:solidFill>
                  <a:srgbClr val="3F341E"/>
                </a:solidFill>
                <a:latin typeface="Calibri" panose="020F0502020204030204" pitchFamily="34" charset="0"/>
              </a:rPr>
              <a:t> de </a:t>
            </a:r>
            <a:r>
              <a:rPr lang="en-US" sz="1900" b="1" dirty="0" err="1">
                <a:solidFill>
                  <a:srgbClr val="3F341E"/>
                </a:solidFill>
                <a:latin typeface="Calibri" panose="020F0502020204030204" pitchFamily="34" charset="0"/>
              </a:rPr>
              <a:t>reflexión</a:t>
            </a:r>
            <a:r>
              <a:rPr lang="en-US" sz="1900" b="1" dirty="0">
                <a:solidFill>
                  <a:srgbClr val="3F341E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es-ES" sz="1900" dirty="0">
                <a:solidFill>
                  <a:srgbClr val="3F341E"/>
                </a:solidFill>
                <a:latin typeface="Calibri" panose="020F0502020204030204" pitchFamily="34" charset="0"/>
              </a:rPr>
              <a:t>¿Cómo crees que se sentía el crayón rojo cuando no podía colorear en rojo? </a:t>
            </a:r>
          </a:p>
          <a:p>
            <a:endParaRPr lang="en-US" sz="1900" dirty="0">
              <a:solidFill>
                <a:srgbClr val="3F341E"/>
              </a:solidFill>
              <a:latin typeface="Calibri" panose="020F0502020204030204" pitchFamily="34" charset="0"/>
            </a:endParaRPr>
          </a:p>
          <a:p>
            <a:pPr lvl="0"/>
            <a:endParaRPr lang="en-US" sz="1900" dirty="0">
              <a:solidFill>
                <a:srgbClr val="3F341E"/>
              </a:solidFill>
              <a:latin typeface="Calibri" panose="020F0502020204030204" pitchFamily="34" charset="0"/>
            </a:endParaRPr>
          </a:p>
          <a:p>
            <a:pPr lvl="0"/>
            <a:endParaRPr lang="en-US" sz="1900" dirty="0">
              <a:solidFill>
                <a:srgbClr val="3F341E"/>
              </a:solidFill>
              <a:latin typeface="Calibri" panose="020F0502020204030204" pitchFamily="34" charset="0"/>
            </a:endParaRPr>
          </a:p>
          <a:p>
            <a:pPr lvl="0"/>
            <a:r>
              <a:rPr lang="es-ES" sz="1900" dirty="0">
                <a:solidFill>
                  <a:srgbClr val="3F341E"/>
                </a:solidFill>
                <a:latin typeface="Calibri" panose="020F0502020204030204" pitchFamily="34" charset="0"/>
              </a:rPr>
              <a:t>¿Cómo crees que se sintió cuando finalmente pudo colorear en azul? </a:t>
            </a:r>
          </a:p>
          <a:p>
            <a:pPr lvl="0"/>
            <a:endParaRPr lang="en-US" sz="1900" dirty="0">
              <a:solidFill>
                <a:srgbClr val="3F341E"/>
              </a:solidFill>
              <a:latin typeface="Calibri" panose="020F0502020204030204" pitchFamily="34" charset="0"/>
            </a:endParaRPr>
          </a:p>
          <a:p>
            <a:pPr lvl="0"/>
            <a:endParaRPr lang="en-US" sz="1900" dirty="0">
              <a:solidFill>
                <a:srgbClr val="3F341E"/>
              </a:solidFill>
              <a:latin typeface="Calibri" panose="020F0502020204030204" pitchFamily="34" charset="0"/>
            </a:endParaRPr>
          </a:p>
          <a:p>
            <a:pPr lvl="0"/>
            <a:endParaRPr lang="en-US" sz="1900" dirty="0">
              <a:solidFill>
                <a:srgbClr val="3F341E"/>
              </a:solidFill>
              <a:latin typeface="Calibri" panose="020F0502020204030204" pitchFamily="34" charset="0"/>
            </a:endParaRPr>
          </a:p>
          <a:p>
            <a:pPr lvl="0"/>
            <a:r>
              <a:rPr lang="es-ES" sz="1900" dirty="0">
                <a:solidFill>
                  <a:srgbClr val="3F341E"/>
                </a:solidFill>
                <a:latin typeface="Calibri" panose="020F0502020204030204" pitchFamily="34" charset="0"/>
              </a:rPr>
              <a:t>¿Cómo podemos ayudar a la gente a sentir que está bien sentirse o ser diferente?</a:t>
            </a:r>
            <a:endParaRPr lang="en-US" sz="1900" dirty="0">
              <a:solidFill>
                <a:srgbClr val="3F341E"/>
              </a:solidFill>
              <a:latin typeface="Calibri" panose="020F0502020204030204" pitchFamily="34" charset="0"/>
            </a:endParaRPr>
          </a:p>
          <a:p>
            <a:pPr lvl="0"/>
            <a:endParaRPr lang="en-US" sz="1900" dirty="0">
              <a:solidFill>
                <a:srgbClr val="3F341E"/>
              </a:solidFill>
              <a:latin typeface="Calibri" panose="020F0502020204030204" pitchFamily="34" charset="0"/>
            </a:endParaRPr>
          </a:p>
          <a:p>
            <a:pPr lvl="0"/>
            <a:endParaRPr lang="en-US" sz="1900" dirty="0">
              <a:solidFill>
                <a:srgbClr val="3F341E"/>
              </a:solidFill>
              <a:latin typeface="Calibri" panose="020F0502020204030204" pitchFamily="34" charset="0"/>
            </a:endParaRPr>
          </a:p>
          <a:p>
            <a:pPr lvl="0"/>
            <a:r>
              <a:rPr lang="es-ES" sz="1900" dirty="0">
                <a:solidFill>
                  <a:srgbClr val="3F341E"/>
                </a:solidFill>
                <a:latin typeface="Calibri" panose="020F0502020204030204" pitchFamily="34" charset="0"/>
              </a:rPr>
              <a:t>¿En qué podrían parecerse las historias del crayón rojo y de la emperatriz </a:t>
            </a:r>
            <a:r>
              <a:rPr lang="es-ES" sz="1900" dirty="0" err="1">
                <a:solidFill>
                  <a:srgbClr val="3F341E"/>
                </a:solidFill>
                <a:latin typeface="Calibri" panose="020F0502020204030204" pitchFamily="34" charset="0"/>
              </a:rPr>
              <a:t>Cixi</a:t>
            </a:r>
            <a:r>
              <a:rPr lang="es-ES" sz="1900" dirty="0">
                <a:solidFill>
                  <a:srgbClr val="3F341E"/>
                </a:solidFill>
                <a:latin typeface="Calibri" panose="020F0502020204030204" pitchFamily="34" charset="0"/>
              </a:rPr>
              <a:t>? ¿En qué podrían ser diferentes?</a:t>
            </a:r>
            <a:r>
              <a:rPr lang="en-US" sz="1900" dirty="0">
                <a:latin typeface="Calibri" panose="020F0502020204030204" pitchFamily="34" charset="0"/>
              </a:rPr>
              <a:t> </a:t>
            </a:r>
          </a:p>
          <a:p>
            <a:pPr fontAlgn="base"/>
            <a:endParaRPr lang="en-US" sz="1900" dirty="0">
              <a:latin typeface="Calibri" panose="020F0502020204030204" pitchFamily="34" charset="0"/>
            </a:endParaRPr>
          </a:p>
          <a:p>
            <a:pPr fontAlgn="base"/>
            <a:endParaRPr lang="en-US" sz="1900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C2EFD2EC-A2A6-4DEA-90E9-F05B9552EE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97" y="4594421"/>
            <a:ext cx="3625340" cy="2238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7BD9F9-3CDE-4B95-879E-AFA43DF15D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96" y="1979173"/>
            <a:ext cx="1489315" cy="2037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BC073B-00A2-4781-A454-8074B98EB4A8}"/>
              </a:ext>
            </a:extLst>
          </p:cNvPr>
          <p:cNvSpPr txBox="1"/>
          <p:nvPr/>
        </p:nvSpPr>
        <p:spPr>
          <a:xfrm>
            <a:off x="2003611" y="2736475"/>
            <a:ext cx="1171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Encuéntralo en </a:t>
            </a:r>
            <a:r>
              <a:rPr lang="es-MX" u="sng" dirty="0">
                <a:hlinkClick r:id="rId6"/>
              </a:rPr>
              <a:t>la biblioteca</a:t>
            </a:r>
            <a:r>
              <a:rPr lang="es-MX" dirty="0"/>
              <a:t> </a:t>
            </a:r>
            <a:endParaRPr lang="en-US" dirty="0"/>
          </a:p>
          <a:p>
            <a:endParaRPr lang="en-US" dirty="0">
              <a:solidFill>
                <a:srgbClr val="161616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16161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1721D-EAE8-48C2-8060-C75D65FA8747}"/>
              </a:ext>
            </a:extLst>
          </p:cNvPr>
          <p:cNvSpPr txBox="1"/>
          <p:nvPr/>
        </p:nvSpPr>
        <p:spPr>
          <a:xfrm>
            <a:off x="514296" y="4120766"/>
            <a:ext cx="339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646466"/>
                </a:solidFill>
                <a:latin typeface="Calibri" panose="020F0502020204030204" pitchFamily="34" charset="0"/>
              </a:rPr>
              <a:t>O escucha esta lectura en voz alta:</a:t>
            </a:r>
            <a:endParaRPr lang="en-US" dirty="0">
              <a:solidFill>
                <a:srgbClr val="64646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FDAB47-6F4C-4417-A145-8F2CEBC981EA}"/>
              </a:ext>
            </a:extLst>
          </p:cNvPr>
          <p:cNvSpPr/>
          <p:nvPr/>
        </p:nvSpPr>
        <p:spPr>
          <a:xfrm>
            <a:off x="514296" y="25361"/>
            <a:ext cx="10733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646466"/>
                </a:solidFill>
                <a:latin typeface="Calibri" panose="020F0502020204030204" pitchFamily="34" charset="0"/>
              </a:rPr>
              <a:t>Estudiantes más jóvenes </a:t>
            </a:r>
          </a:p>
          <a:p>
            <a:pPr algn="ctr"/>
            <a:r>
              <a:rPr lang="es-ES" sz="2000" b="1" dirty="0">
                <a:solidFill>
                  <a:srgbClr val="646466"/>
                </a:solidFill>
                <a:latin typeface="Calibri" panose="020F0502020204030204" pitchFamily="34" charset="0"/>
              </a:rPr>
              <a:t>Para ser fiel a su yo interior, </a:t>
            </a:r>
            <a:r>
              <a:rPr lang="es-ES" sz="2000" b="1" dirty="0" err="1">
                <a:solidFill>
                  <a:srgbClr val="646466"/>
                </a:solidFill>
                <a:latin typeface="Calibri" panose="020F0502020204030204" pitchFamily="34" charset="0"/>
              </a:rPr>
              <a:t>Cixi</a:t>
            </a:r>
            <a:r>
              <a:rPr lang="es-ES" sz="2000" b="1" dirty="0">
                <a:solidFill>
                  <a:srgbClr val="646466"/>
                </a:solidFill>
                <a:latin typeface="Calibri" panose="020F0502020204030204" pitchFamily="34" charset="0"/>
              </a:rPr>
              <a:t> hizo muchas cosas que los demás no esperaban.</a:t>
            </a:r>
            <a:endParaRPr lang="es-ES" sz="4000" b="1" dirty="0">
              <a:solidFill>
                <a:srgbClr val="646466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rgbClr val="646466"/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s-ES" sz="1600" dirty="0">
                <a:solidFill>
                  <a:srgbClr val="646466"/>
                </a:solidFill>
                <a:latin typeface="Calibri" panose="020F0502020204030204" pitchFamily="34" charset="0"/>
              </a:rPr>
              <a:t>Lee el libro Rojo: </a:t>
            </a:r>
            <a:r>
              <a:rPr lang="es-ES" sz="1600" dirty="0">
                <a:solidFill>
                  <a:srgbClr val="646466"/>
                </a:solidFill>
                <a:latin typeface="Calibri" panose="020F0502020204030204" pitchFamily="34" charset="0"/>
                <a:hlinkClick r:id="rId6"/>
              </a:rPr>
              <a:t>Historia de una cera de colores de Michael Hall</a:t>
            </a:r>
            <a:r>
              <a:rPr lang="es-ES" sz="1600" dirty="0">
                <a:solidFill>
                  <a:srgbClr val="646466"/>
                </a:solidFill>
                <a:latin typeface="Calibri" panose="020F0502020204030204" pitchFamily="34" charset="0"/>
              </a:rPr>
              <a:t>. Este libro trata acerca de ser fiel a tu yo interior y de seguir tu propio camino a pesar de los obstáculos que puedas encontrar, algo así como la emperatriz viuda </a:t>
            </a:r>
            <a:r>
              <a:rPr lang="es-ES" sz="1600" dirty="0" err="1">
                <a:solidFill>
                  <a:srgbClr val="646466"/>
                </a:solidFill>
                <a:latin typeface="Calibri" panose="020F0502020204030204" pitchFamily="34" charset="0"/>
              </a:rPr>
              <a:t>Cixi</a:t>
            </a:r>
            <a:r>
              <a:rPr lang="es-ES" sz="1600" dirty="0">
                <a:solidFill>
                  <a:srgbClr val="646466"/>
                </a:solidFill>
                <a:latin typeface="Calibri" panose="020F0502020204030204" pitchFamily="34" charset="0"/>
              </a:rPr>
              <a:t>. </a:t>
            </a:r>
            <a:endParaRPr lang="en-US" sz="1600" dirty="0">
              <a:solidFill>
                <a:srgbClr val="646466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209B4-3B7B-40EA-9B27-5504DC076F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7302" y="1"/>
            <a:ext cx="958365" cy="16656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1EB53C-B51C-4A2F-8B98-2CAB5E8E0A24}"/>
              </a:ext>
            </a:extLst>
          </p:cNvPr>
          <p:cNvSpPr/>
          <p:nvPr/>
        </p:nvSpPr>
        <p:spPr>
          <a:xfrm>
            <a:off x="4524886" y="2380128"/>
            <a:ext cx="7152817" cy="712695"/>
          </a:xfrm>
          <a:prstGeom prst="rect">
            <a:avLst/>
          </a:prstGeom>
          <a:solidFill>
            <a:srgbClr val="B3B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76336A-C2B9-404F-B0CF-DDFDB2E902DD}"/>
              </a:ext>
            </a:extLst>
          </p:cNvPr>
          <p:cNvSpPr/>
          <p:nvPr/>
        </p:nvSpPr>
        <p:spPr>
          <a:xfrm>
            <a:off x="4524885" y="3453927"/>
            <a:ext cx="7152817" cy="712695"/>
          </a:xfrm>
          <a:prstGeom prst="rect">
            <a:avLst/>
          </a:prstGeom>
          <a:solidFill>
            <a:srgbClr val="B3B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D587C-FCBC-4139-806B-DEA5E25AED8C}"/>
              </a:ext>
            </a:extLst>
          </p:cNvPr>
          <p:cNvSpPr/>
          <p:nvPr/>
        </p:nvSpPr>
        <p:spPr>
          <a:xfrm>
            <a:off x="4573667" y="4900613"/>
            <a:ext cx="7152817" cy="585787"/>
          </a:xfrm>
          <a:prstGeom prst="rect">
            <a:avLst/>
          </a:prstGeom>
          <a:solidFill>
            <a:srgbClr val="B3B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C05780-A659-4002-A2FB-143DEC60B38A}"/>
              </a:ext>
            </a:extLst>
          </p:cNvPr>
          <p:cNvSpPr/>
          <p:nvPr/>
        </p:nvSpPr>
        <p:spPr>
          <a:xfrm>
            <a:off x="4524885" y="6119944"/>
            <a:ext cx="7152817" cy="712695"/>
          </a:xfrm>
          <a:prstGeom prst="rect">
            <a:avLst/>
          </a:prstGeom>
          <a:solidFill>
            <a:srgbClr val="B3B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2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C53BF1-AD2E-4BF2-8457-4E5C26A2B68B}"/>
              </a:ext>
            </a:extLst>
          </p:cNvPr>
          <p:cNvSpPr/>
          <p:nvPr/>
        </p:nvSpPr>
        <p:spPr>
          <a:xfrm>
            <a:off x="13668" y="3890360"/>
            <a:ext cx="12191999" cy="2967335"/>
          </a:xfrm>
          <a:prstGeom prst="rect">
            <a:avLst/>
          </a:prstGeom>
          <a:solidFill>
            <a:srgbClr val="DEC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E1C4F9-B23E-42C5-9A1F-00210F0DEBEF}"/>
              </a:ext>
            </a:extLst>
          </p:cNvPr>
          <p:cNvSpPr/>
          <p:nvPr/>
        </p:nvSpPr>
        <p:spPr>
          <a:xfrm>
            <a:off x="3735501" y="41181"/>
            <a:ext cx="7511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s-ES" sz="2400" b="1" dirty="0">
                <a:solidFill>
                  <a:srgbClr val="3F341E"/>
                </a:solidFill>
                <a:latin typeface="Calibri" panose="020F0502020204030204" pitchFamily="34" charset="0"/>
              </a:rPr>
              <a:t>LAS RELACIONES DE GÉNERO SON RELACIONES DE PODER</a:t>
            </a:r>
            <a:endParaRPr lang="en-US" sz="2400" dirty="0">
              <a:solidFill>
                <a:srgbClr val="3F341E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BFD4D3-7DE4-4D4E-A912-71AB96CE58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7302" y="1"/>
            <a:ext cx="958365" cy="16656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CEC23A-CF8B-4B2C-89AD-F56EF57D9964}"/>
              </a:ext>
            </a:extLst>
          </p:cNvPr>
          <p:cNvSpPr/>
          <p:nvPr/>
        </p:nvSpPr>
        <p:spPr>
          <a:xfrm>
            <a:off x="8648701" y="1746492"/>
            <a:ext cx="3543299" cy="1960203"/>
          </a:xfrm>
          <a:prstGeom prst="rect">
            <a:avLst/>
          </a:prstGeom>
          <a:solidFill>
            <a:srgbClr val="B3B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F4209-7B0D-425B-9D04-D1CD2A5FE1E7}"/>
              </a:ext>
            </a:extLst>
          </p:cNvPr>
          <p:cNvSpPr/>
          <p:nvPr/>
        </p:nvSpPr>
        <p:spPr>
          <a:xfrm>
            <a:off x="8648701" y="1789857"/>
            <a:ext cx="3543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Otras identidades que afectan el poder: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05B94-F5E3-4031-A5DB-4012CCC57C26}"/>
              </a:ext>
            </a:extLst>
          </p:cNvPr>
          <p:cNvSpPr txBox="1"/>
          <p:nvPr/>
        </p:nvSpPr>
        <p:spPr>
          <a:xfrm>
            <a:off x="8763002" y="2506366"/>
            <a:ext cx="4109027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fontAlgn="base"/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  raza</a:t>
            </a:r>
          </a:p>
          <a:p>
            <a:pPr fontAlgn="base"/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  color</a:t>
            </a:r>
          </a:p>
          <a:p>
            <a:pPr fontAlgn="base"/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  clase social</a:t>
            </a:r>
          </a:p>
          <a:p>
            <a:pPr fontAlgn="base"/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  sexualidad</a:t>
            </a:r>
          </a:p>
          <a:p>
            <a:pPr fontAlgn="base"/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  habilidad </a:t>
            </a:r>
          </a:p>
          <a:p>
            <a:pPr fontAlgn="base"/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  religión</a:t>
            </a:r>
          </a:p>
          <a:p>
            <a:pPr fontAlgn="base"/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  creencia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5A6B1F-392B-481F-88A3-A6A083255A81}"/>
              </a:ext>
            </a:extLst>
          </p:cNvPr>
          <p:cNvSpPr/>
          <p:nvPr/>
        </p:nvSpPr>
        <p:spPr>
          <a:xfrm>
            <a:off x="4327058" y="3934814"/>
            <a:ext cx="78512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dirty="0">
                <a:solidFill>
                  <a:srgbClr val="161616"/>
                </a:solidFill>
                <a:latin typeface="Calibri" panose="020F0502020204030204" pitchFamily="34" charset="0"/>
              </a:rPr>
              <a:t>Al examinar la historia de </a:t>
            </a:r>
            <a:r>
              <a:rPr lang="es-ES" dirty="0" err="1">
                <a:solidFill>
                  <a:srgbClr val="161616"/>
                </a:solidFill>
                <a:latin typeface="Calibri" panose="020F0502020204030204" pitchFamily="34" charset="0"/>
              </a:rPr>
              <a:t>Cixi</a:t>
            </a:r>
            <a:r>
              <a:rPr lang="es-ES" dirty="0">
                <a:solidFill>
                  <a:srgbClr val="161616"/>
                </a:solidFill>
                <a:latin typeface="Calibri" panose="020F0502020204030204" pitchFamily="34" charset="0"/>
              </a:rPr>
              <a:t> podemos despejar la falsa noción de que las mujeres durante el periodo de la dinastía Qing en China eran figuras pasivas. </a:t>
            </a:r>
          </a:p>
          <a:p>
            <a:pPr fontAlgn="base"/>
            <a:r>
              <a:rPr lang="en-US" dirty="0">
                <a:solidFill>
                  <a:srgbClr val="161616"/>
                </a:solidFill>
                <a:latin typeface="Calibri" panose="020F0502020204030204" pitchFamily="34" charset="0"/>
              </a:rPr>
              <a:t> </a:t>
            </a:r>
          </a:p>
          <a:p>
            <a:pPr fontAlgn="base"/>
            <a:r>
              <a:rPr lang="es-ES" dirty="0">
                <a:solidFill>
                  <a:srgbClr val="161616"/>
                </a:solidFill>
                <a:latin typeface="Calibri" panose="020F0502020204030204" pitchFamily="34" charset="0"/>
              </a:rPr>
              <a:t>Las ideas de género y los estereotipos de género son solo dos partes de un </a:t>
            </a:r>
          </a:p>
          <a:p>
            <a:pPr fontAlgn="base"/>
            <a:r>
              <a:rPr lang="es-ES" dirty="0">
                <a:solidFill>
                  <a:srgbClr val="161616"/>
                </a:solidFill>
                <a:latin typeface="Calibri" panose="020F0502020204030204" pitchFamily="34" charset="0"/>
              </a:rPr>
              <a:t>sistema de poder y privilegio muy complejo.</a:t>
            </a:r>
          </a:p>
          <a:p>
            <a:pPr fontAlgn="base"/>
            <a:endParaRPr lang="en-US" dirty="0">
              <a:solidFill>
                <a:srgbClr val="161616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fontAlgn="base"/>
            <a:r>
              <a:rPr lang="es-ES" dirty="0">
                <a:solidFill>
                  <a:srgbClr val="161616"/>
                </a:solidFill>
                <a:latin typeface="Calibri" panose="020F0502020204030204" pitchFamily="34" charset="0"/>
              </a:rPr>
              <a:t>Estos podrían ser diferentes en diferentes culturas y en diferentes </a:t>
            </a:r>
          </a:p>
          <a:p>
            <a:pPr fontAlgn="base"/>
            <a:r>
              <a:rPr lang="es-ES" dirty="0">
                <a:solidFill>
                  <a:srgbClr val="161616"/>
                </a:solidFill>
                <a:latin typeface="Calibri" panose="020F0502020204030204" pitchFamily="34" charset="0"/>
              </a:rPr>
              <a:t>períodos de tiempo.</a:t>
            </a:r>
          </a:p>
          <a:p>
            <a:pPr fontAlgn="base"/>
            <a:r>
              <a:rPr lang="en-US" sz="1600" dirty="0">
                <a:solidFill>
                  <a:srgbClr val="161616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943135-94FE-4EC4-BB3E-CADA373994CB}"/>
              </a:ext>
            </a:extLst>
          </p:cNvPr>
          <p:cNvSpPr/>
          <p:nvPr/>
        </p:nvSpPr>
        <p:spPr>
          <a:xfrm>
            <a:off x="4366703" y="671898"/>
            <a:ext cx="4024003" cy="2646416"/>
          </a:xfrm>
          <a:custGeom>
            <a:avLst/>
            <a:gdLst>
              <a:gd name="connsiteX0" fmla="*/ 0 w 4024003"/>
              <a:gd name="connsiteY0" fmla="*/ 0 h 2646416"/>
              <a:gd name="connsiteX1" fmla="*/ 615098 w 4024003"/>
              <a:gd name="connsiteY1" fmla="*/ 0 h 2646416"/>
              <a:gd name="connsiteX2" fmla="*/ 1149715 w 4024003"/>
              <a:gd name="connsiteY2" fmla="*/ 0 h 2646416"/>
              <a:gd name="connsiteX3" fmla="*/ 1644093 w 4024003"/>
              <a:gd name="connsiteY3" fmla="*/ 0 h 2646416"/>
              <a:gd name="connsiteX4" fmla="*/ 2098230 w 4024003"/>
              <a:gd name="connsiteY4" fmla="*/ 0 h 2646416"/>
              <a:gd name="connsiteX5" fmla="*/ 2713328 w 4024003"/>
              <a:gd name="connsiteY5" fmla="*/ 0 h 2646416"/>
              <a:gd name="connsiteX6" fmla="*/ 3368665 w 4024003"/>
              <a:gd name="connsiteY6" fmla="*/ 0 h 2646416"/>
              <a:gd name="connsiteX7" fmla="*/ 4024003 w 4024003"/>
              <a:gd name="connsiteY7" fmla="*/ 0 h 2646416"/>
              <a:gd name="connsiteX8" fmla="*/ 4024003 w 4024003"/>
              <a:gd name="connsiteY8" fmla="*/ 529283 h 2646416"/>
              <a:gd name="connsiteX9" fmla="*/ 4024003 w 4024003"/>
              <a:gd name="connsiteY9" fmla="*/ 1032102 h 2646416"/>
              <a:gd name="connsiteX10" fmla="*/ 4024003 w 4024003"/>
              <a:gd name="connsiteY10" fmla="*/ 1508457 h 2646416"/>
              <a:gd name="connsiteX11" fmla="*/ 4024003 w 4024003"/>
              <a:gd name="connsiteY11" fmla="*/ 2037740 h 2646416"/>
              <a:gd name="connsiteX12" fmla="*/ 4024003 w 4024003"/>
              <a:gd name="connsiteY12" fmla="*/ 2646416 h 2646416"/>
              <a:gd name="connsiteX13" fmla="*/ 3408905 w 4024003"/>
              <a:gd name="connsiteY13" fmla="*/ 2646416 h 2646416"/>
              <a:gd name="connsiteX14" fmla="*/ 2834048 w 4024003"/>
              <a:gd name="connsiteY14" fmla="*/ 2646416 h 2646416"/>
              <a:gd name="connsiteX15" fmla="*/ 2178710 w 4024003"/>
              <a:gd name="connsiteY15" fmla="*/ 2646416 h 2646416"/>
              <a:gd name="connsiteX16" fmla="*/ 1644093 w 4024003"/>
              <a:gd name="connsiteY16" fmla="*/ 2646416 h 2646416"/>
              <a:gd name="connsiteX17" fmla="*/ 988755 w 4024003"/>
              <a:gd name="connsiteY17" fmla="*/ 2646416 h 2646416"/>
              <a:gd name="connsiteX18" fmla="*/ 0 w 4024003"/>
              <a:gd name="connsiteY18" fmla="*/ 2646416 h 2646416"/>
              <a:gd name="connsiteX19" fmla="*/ 0 w 4024003"/>
              <a:gd name="connsiteY19" fmla="*/ 2143597 h 2646416"/>
              <a:gd name="connsiteX20" fmla="*/ 0 w 4024003"/>
              <a:gd name="connsiteY20" fmla="*/ 1561385 h 2646416"/>
              <a:gd name="connsiteX21" fmla="*/ 0 w 4024003"/>
              <a:gd name="connsiteY21" fmla="*/ 1111495 h 2646416"/>
              <a:gd name="connsiteX22" fmla="*/ 0 w 4024003"/>
              <a:gd name="connsiteY22" fmla="*/ 635140 h 2646416"/>
              <a:gd name="connsiteX23" fmla="*/ 0 w 4024003"/>
              <a:gd name="connsiteY23" fmla="*/ 0 h 264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024003" h="2646416" extrusionOk="0">
                <a:moveTo>
                  <a:pt x="0" y="0"/>
                </a:moveTo>
                <a:cubicBezTo>
                  <a:pt x="159969" y="-32125"/>
                  <a:pt x="439116" y="16137"/>
                  <a:pt x="615098" y="0"/>
                </a:cubicBezTo>
                <a:cubicBezTo>
                  <a:pt x="791080" y="-16137"/>
                  <a:pt x="920294" y="7854"/>
                  <a:pt x="1149715" y="0"/>
                </a:cubicBezTo>
                <a:cubicBezTo>
                  <a:pt x="1379136" y="-7854"/>
                  <a:pt x="1473816" y="25181"/>
                  <a:pt x="1644093" y="0"/>
                </a:cubicBezTo>
                <a:cubicBezTo>
                  <a:pt x="1814370" y="-25181"/>
                  <a:pt x="1927358" y="24870"/>
                  <a:pt x="2098230" y="0"/>
                </a:cubicBezTo>
                <a:cubicBezTo>
                  <a:pt x="2269102" y="-24870"/>
                  <a:pt x="2506796" y="23485"/>
                  <a:pt x="2713328" y="0"/>
                </a:cubicBezTo>
                <a:cubicBezTo>
                  <a:pt x="2919860" y="-23485"/>
                  <a:pt x="3117031" y="3512"/>
                  <a:pt x="3368665" y="0"/>
                </a:cubicBezTo>
                <a:cubicBezTo>
                  <a:pt x="3620299" y="-3512"/>
                  <a:pt x="3867557" y="20576"/>
                  <a:pt x="4024003" y="0"/>
                </a:cubicBezTo>
                <a:cubicBezTo>
                  <a:pt x="4052351" y="149006"/>
                  <a:pt x="3984626" y="330114"/>
                  <a:pt x="4024003" y="529283"/>
                </a:cubicBezTo>
                <a:cubicBezTo>
                  <a:pt x="4063380" y="728452"/>
                  <a:pt x="4016219" y="884597"/>
                  <a:pt x="4024003" y="1032102"/>
                </a:cubicBezTo>
                <a:cubicBezTo>
                  <a:pt x="4031787" y="1179607"/>
                  <a:pt x="4007652" y="1339917"/>
                  <a:pt x="4024003" y="1508457"/>
                </a:cubicBezTo>
                <a:cubicBezTo>
                  <a:pt x="4040354" y="1676998"/>
                  <a:pt x="4017360" y="1829426"/>
                  <a:pt x="4024003" y="2037740"/>
                </a:cubicBezTo>
                <a:cubicBezTo>
                  <a:pt x="4030646" y="2246054"/>
                  <a:pt x="4018967" y="2430309"/>
                  <a:pt x="4024003" y="2646416"/>
                </a:cubicBezTo>
                <a:cubicBezTo>
                  <a:pt x="3844308" y="2702891"/>
                  <a:pt x="3625448" y="2589861"/>
                  <a:pt x="3408905" y="2646416"/>
                </a:cubicBezTo>
                <a:cubicBezTo>
                  <a:pt x="3192362" y="2702971"/>
                  <a:pt x="2978483" y="2592293"/>
                  <a:pt x="2834048" y="2646416"/>
                </a:cubicBezTo>
                <a:cubicBezTo>
                  <a:pt x="2689613" y="2700539"/>
                  <a:pt x="2312199" y="2624575"/>
                  <a:pt x="2178710" y="2646416"/>
                </a:cubicBezTo>
                <a:cubicBezTo>
                  <a:pt x="2045221" y="2668257"/>
                  <a:pt x="1854017" y="2626183"/>
                  <a:pt x="1644093" y="2646416"/>
                </a:cubicBezTo>
                <a:cubicBezTo>
                  <a:pt x="1434169" y="2666649"/>
                  <a:pt x="1140603" y="2570118"/>
                  <a:pt x="988755" y="2646416"/>
                </a:cubicBezTo>
                <a:cubicBezTo>
                  <a:pt x="836907" y="2722714"/>
                  <a:pt x="444203" y="2553966"/>
                  <a:pt x="0" y="2646416"/>
                </a:cubicBezTo>
                <a:cubicBezTo>
                  <a:pt x="-36193" y="2436441"/>
                  <a:pt x="38255" y="2355946"/>
                  <a:pt x="0" y="2143597"/>
                </a:cubicBezTo>
                <a:cubicBezTo>
                  <a:pt x="-38255" y="1931248"/>
                  <a:pt x="8227" y="1782172"/>
                  <a:pt x="0" y="1561385"/>
                </a:cubicBezTo>
                <a:cubicBezTo>
                  <a:pt x="-8227" y="1340598"/>
                  <a:pt x="53785" y="1254574"/>
                  <a:pt x="0" y="1111495"/>
                </a:cubicBezTo>
                <a:cubicBezTo>
                  <a:pt x="-53785" y="968416"/>
                  <a:pt x="23938" y="774633"/>
                  <a:pt x="0" y="635140"/>
                </a:cubicBezTo>
                <a:cubicBezTo>
                  <a:pt x="-23938" y="495648"/>
                  <a:pt x="56176" y="30163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161616"/>
            </a:solidFill>
            <a:extLst>
              <a:ext uri="{C807C97D-BFC1-408E-A445-0C87EB9F89A2}">
                <ask:lineSketchStyleProps xmlns:ask="http://schemas.microsoft.com/office/drawing/2018/sketchyshapes" sd="38732892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5676E6-E503-41FD-BE7F-C567874ACD1C}"/>
              </a:ext>
            </a:extLst>
          </p:cNvPr>
          <p:cNvSpPr/>
          <p:nvPr/>
        </p:nvSpPr>
        <p:spPr>
          <a:xfrm>
            <a:off x="4218483" y="3419671"/>
            <a:ext cx="4195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dirty="0"/>
              <a:t>Dibuja a una mujer que crees que tiene el poder</a:t>
            </a:r>
            <a:endParaRPr lang="en-US" sz="1600" dirty="0"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D1B40D-03A7-49B4-9DF0-00820B72D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63" y="570210"/>
            <a:ext cx="3966652" cy="591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B18182D-3AB7-40AE-BFC1-5B18E1BA16DB}"/>
              </a:ext>
            </a:extLst>
          </p:cNvPr>
          <p:cNvSpPr/>
          <p:nvPr/>
        </p:nvSpPr>
        <p:spPr>
          <a:xfrm>
            <a:off x="220429" y="6487346"/>
            <a:ext cx="3995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China: Official portrait of </a:t>
            </a:r>
            <a:r>
              <a:rPr lang="en-US" sz="1000" dirty="0" err="1">
                <a:latin typeface="Calibri" panose="020F0502020204030204" pitchFamily="34" charset="0"/>
              </a:rPr>
              <a:t>Empr</a:t>
            </a:r>
            <a:r>
              <a:rPr lang="en-US" sz="1000" dirty="0">
                <a:latin typeface="Calibri" panose="020F0502020204030204" pitchFamily="34" charset="0"/>
              </a:rPr>
              <a:t>... Yu </a:t>
            </a:r>
            <a:r>
              <a:rPr lang="en-US" sz="1000" dirty="0" err="1">
                <a:latin typeface="Calibri" panose="020F0502020204030204" pitchFamily="34" charset="0"/>
              </a:rPr>
              <a:t>Xunling</a:t>
            </a:r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1000" dirty="0">
                <a:latin typeface="Calibri" panose="020F0502020204030204" pitchFamily="34" charset="0"/>
              </a:rPr>
              <a:t>(c.1880–1943) Credit: Pictures from History/Bridgeman Images.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1471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72DFC6-F9A5-47F4-97A5-43771B4D2D4B}"/>
              </a:ext>
            </a:extLst>
          </p:cNvPr>
          <p:cNvSpPr txBox="1"/>
          <p:nvPr/>
        </p:nvSpPr>
        <p:spPr>
          <a:xfrm>
            <a:off x="7476565" y="832835"/>
            <a:ext cx="44569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solidFill>
                  <a:srgbClr val="161616"/>
                </a:solidFill>
                <a:latin typeface="Calibri" panose="020F0502020204030204" pitchFamily="34" charset="0"/>
              </a:rPr>
              <a:t> </a:t>
            </a:r>
            <a:r>
              <a:rPr lang="en-US" b="1" dirty="0" err="1">
                <a:solidFill>
                  <a:srgbClr val="161616"/>
                </a:solidFill>
                <a:latin typeface="Calibri" panose="020F0502020204030204" pitchFamily="34" charset="0"/>
              </a:rPr>
              <a:t>Preguntas</a:t>
            </a:r>
            <a:r>
              <a:rPr lang="en-US" b="1" dirty="0">
                <a:solidFill>
                  <a:srgbClr val="161616"/>
                </a:solidFill>
                <a:latin typeface="Calibri" panose="020F0502020204030204" pitchFamily="34" charset="0"/>
              </a:rPr>
              <a:t> de </a:t>
            </a:r>
            <a:r>
              <a:rPr lang="en-US" b="1" dirty="0" err="1">
                <a:solidFill>
                  <a:srgbClr val="161616"/>
                </a:solidFill>
                <a:latin typeface="Calibri" panose="020F0502020204030204" pitchFamily="34" charset="0"/>
              </a:rPr>
              <a:t>Conversación</a:t>
            </a:r>
            <a:r>
              <a:rPr lang="en-US" b="1" dirty="0">
                <a:solidFill>
                  <a:srgbClr val="161616"/>
                </a:solidFill>
                <a:latin typeface="Calibri" panose="020F0502020204030204" pitchFamily="34" charset="0"/>
              </a:rPr>
              <a:t>:</a:t>
            </a:r>
          </a:p>
          <a:p>
            <a:pPr fontAlgn="base"/>
            <a:endParaRPr lang="es-ES" dirty="0">
              <a:solidFill>
                <a:srgbClr val="161616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s-ES" dirty="0">
                <a:solidFill>
                  <a:srgbClr val="161616"/>
                </a:solidFill>
                <a:latin typeface="Calibri" panose="020F0502020204030204" pitchFamily="34" charset="0"/>
              </a:rPr>
              <a:t>¿De qué maneras la emperatriz </a:t>
            </a:r>
            <a:r>
              <a:rPr lang="es-ES" dirty="0" err="1">
                <a:solidFill>
                  <a:srgbClr val="161616"/>
                </a:solidFill>
                <a:latin typeface="Calibri" panose="020F0502020204030204" pitchFamily="34" charset="0"/>
              </a:rPr>
              <a:t>Cixi</a:t>
            </a:r>
            <a:r>
              <a:rPr lang="es-ES" dirty="0">
                <a:solidFill>
                  <a:srgbClr val="161616"/>
                </a:solidFill>
                <a:latin typeface="Calibri" panose="020F0502020204030204" pitchFamily="34" charset="0"/>
              </a:rPr>
              <a:t> enfatizaba su poder con su vestimenta y sus accesorios?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FDEB4D-D56A-449C-8B6C-FF64CE721521}"/>
              </a:ext>
            </a:extLst>
          </p:cNvPr>
          <p:cNvSpPr/>
          <p:nvPr/>
        </p:nvSpPr>
        <p:spPr>
          <a:xfrm>
            <a:off x="7476565" y="2286001"/>
            <a:ext cx="4456996" cy="2436424"/>
          </a:xfrm>
          <a:prstGeom prst="rect">
            <a:avLst/>
          </a:prstGeom>
          <a:solidFill>
            <a:srgbClr val="DEC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A9DE92-8EAB-4DF3-81CA-512E8D2559C5}"/>
              </a:ext>
            </a:extLst>
          </p:cNvPr>
          <p:cNvSpPr/>
          <p:nvPr/>
        </p:nvSpPr>
        <p:spPr>
          <a:xfrm>
            <a:off x="3294529" y="5046250"/>
            <a:ext cx="8639032" cy="1602522"/>
          </a:xfrm>
          <a:prstGeom prst="rect">
            <a:avLst/>
          </a:prstGeom>
          <a:solidFill>
            <a:srgbClr val="DEC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8036E4-D05E-480D-A841-F22783278D7E}"/>
              </a:ext>
            </a:extLst>
          </p:cNvPr>
          <p:cNvSpPr/>
          <p:nvPr/>
        </p:nvSpPr>
        <p:spPr>
          <a:xfrm>
            <a:off x="907715" y="24173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s-ES" sz="2000" dirty="0">
                <a:solidFill>
                  <a:srgbClr val="CEAB5E"/>
                </a:solidFill>
                <a:latin typeface="Calibri" panose="020F0502020204030204" pitchFamily="34" charset="0"/>
              </a:rPr>
              <a:t>El DAM a través de una lente diferente: </a:t>
            </a:r>
          </a:p>
          <a:p>
            <a:pPr algn="ctr" fontAlgn="base"/>
            <a:r>
              <a:rPr lang="es-ES" dirty="0">
                <a:solidFill>
                  <a:srgbClr val="CEAB5E"/>
                </a:solidFill>
                <a:latin typeface="Calibri" panose="020F0502020204030204" pitchFamily="34" charset="0"/>
              </a:rPr>
              <a:t>Un(a) historiador(a) y un(a) estratega político(a) conversan sobre la emperatriz </a:t>
            </a:r>
            <a:r>
              <a:rPr lang="es-ES" dirty="0" err="1">
                <a:solidFill>
                  <a:srgbClr val="CEAB5E"/>
                </a:solidFill>
                <a:latin typeface="Calibri" panose="020F0502020204030204" pitchFamily="34" charset="0"/>
              </a:rPr>
              <a:t>Cixi</a:t>
            </a:r>
            <a:endParaRPr lang="en-US" dirty="0">
              <a:solidFill>
                <a:srgbClr val="DEC69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AFA0F-50FA-49DD-8DF7-2E3D49A63169}"/>
              </a:ext>
            </a:extLst>
          </p:cNvPr>
          <p:cNvSpPr/>
          <p:nvPr/>
        </p:nvSpPr>
        <p:spPr>
          <a:xfrm>
            <a:off x="706972" y="1165066"/>
            <a:ext cx="6497487" cy="3557359"/>
          </a:xfrm>
          <a:prstGeom prst="rect">
            <a:avLst/>
          </a:prstGeom>
          <a:solidFill>
            <a:srgbClr val="646466"/>
          </a:solidFill>
          <a:ln>
            <a:solidFill>
              <a:srgbClr val="CEA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77064-F8FA-4E84-B7AE-8321E015FC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7302" y="1"/>
            <a:ext cx="958365" cy="16656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3EB311-FD48-4FBE-882A-B96DEBE5CE21}"/>
              </a:ext>
            </a:extLst>
          </p:cNvPr>
          <p:cNvSpPr/>
          <p:nvPr/>
        </p:nvSpPr>
        <p:spPr>
          <a:xfrm>
            <a:off x="0" y="5385846"/>
            <a:ext cx="3294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161616"/>
                </a:solidFill>
                <a:latin typeface="Calibri" panose="020F0502020204030204" pitchFamily="34" charset="0"/>
              </a:rPr>
              <a:t>¿Cómo comunican/expresan su autoimagen las políticas que se identifican como mujeres hoy en día?</a:t>
            </a:r>
            <a:endParaRPr lang="en-US" dirty="0">
              <a:solidFill>
                <a:srgbClr val="161616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nline Media 1" title="DAM Through a Different Lens: Historian and Political Strategist Discuss Empress Cixi">
            <a:hlinkClick r:id="" action="ppaction://media"/>
            <a:extLst>
              <a:ext uri="{FF2B5EF4-FFF2-40B4-BE49-F238E27FC236}">
                <a16:creationId xmlns:a16="http://schemas.microsoft.com/office/drawing/2014/main" id="{1D244C0B-ACA9-406B-AB9E-7BB850F987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7428" y="1142186"/>
            <a:ext cx="6652712" cy="374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C4262C-BA51-4C93-96FC-D4788122A9BC}"/>
              </a:ext>
            </a:extLst>
          </p:cNvPr>
          <p:cNvSpPr/>
          <p:nvPr/>
        </p:nvSpPr>
        <p:spPr>
          <a:xfrm>
            <a:off x="671324" y="1000418"/>
            <a:ext cx="10178791" cy="12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CEAB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 historia de China han existido varias emperatrices ponderosas. </a:t>
            </a:r>
            <a:r>
              <a:rPr lang="es-ES" dirty="0" err="1">
                <a:solidFill>
                  <a:srgbClr val="CEAB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Cixi</a:t>
            </a:r>
            <a:r>
              <a:rPr lang="es-ES" dirty="0">
                <a:solidFill>
                  <a:srgbClr val="CEAB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continuó esta tradición y logró tomar el poder, con el apoyo de muchos hombres en la corte, debido a que en su época ya existía un sistema que permitía a las mujeres gobernar de facto. Esta práctica era conocida como “gobernar detrás de la cortina”. </a:t>
            </a:r>
            <a:endParaRPr lang="en-US" dirty="0">
              <a:solidFill>
                <a:srgbClr val="CEAB5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C972AD-F507-46AD-8752-00A3D2BD11CE}"/>
              </a:ext>
            </a:extLst>
          </p:cNvPr>
          <p:cNvSpPr/>
          <p:nvPr/>
        </p:nvSpPr>
        <p:spPr>
          <a:xfrm>
            <a:off x="3891818" y="2125482"/>
            <a:ext cx="8048077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6464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emperatriz viuda </a:t>
            </a:r>
            <a:r>
              <a:rPr lang="es-ES" dirty="0" err="1">
                <a:solidFill>
                  <a:srgbClr val="6464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Cixi</a:t>
            </a:r>
            <a:r>
              <a:rPr lang="es-ES" dirty="0">
                <a:solidFill>
                  <a:srgbClr val="6464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gobernó de facto en China por décadas. </a:t>
            </a:r>
            <a:r>
              <a:rPr lang="es-ES" dirty="0" err="1">
                <a:solidFill>
                  <a:srgbClr val="6464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Cixi</a:t>
            </a:r>
            <a:r>
              <a:rPr lang="es-ES" dirty="0">
                <a:solidFill>
                  <a:srgbClr val="6464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tomó el poder por sí sola, sino que con la ayuda de la esposa principal del antiguo emperador y sus dos hermanos. Ella lo hizo con el apoyo de hombres, así como de otras mujeres poderosas.</a:t>
            </a:r>
            <a:endParaRPr lang="en-US" dirty="0">
              <a:solidFill>
                <a:srgbClr val="646466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96A6C3-12D8-4255-B178-E3564B177D7B}"/>
              </a:ext>
            </a:extLst>
          </p:cNvPr>
          <p:cNvSpPr/>
          <p:nvPr/>
        </p:nvSpPr>
        <p:spPr>
          <a:xfrm>
            <a:off x="3047761" y="337702"/>
            <a:ext cx="6096477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6464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ACERCA DE CIXI, LA EMPERATRIZ VIUDA</a:t>
            </a:r>
            <a:endParaRPr lang="en-US" sz="2800" dirty="0">
              <a:solidFill>
                <a:srgbClr val="6464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80EAC-8FE7-4FDE-A5A8-4DFE00986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7302" y="1"/>
            <a:ext cx="958365" cy="1665668"/>
          </a:xfrm>
          <a:prstGeom prst="rect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C1C5125-BBD4-4DA2-BA1C-1563148AB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430655"/>
              </p:ext>
            </p:extLst>
          </p:nvPr>
        </p:nvGraphicFramePr>
        <p:xfrm>
          <a:off x="3862664" y="2918012"/>
          <a:ext cx="8106386" cy="393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22930B1-EED6-46DB-8B48-345A54C964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3"/>
          <a:stretch/>
        </p:blipFill>
        <p:spPr>
          <a:xfrm>
            <a:off x="142940" y="2322278"/>
            <a:ext cx="3540486" cy="40932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EC4DB6-C4B8-4212-AD03-2E413BF52F49}"/>
              </a:ext>
            </a:extLst>
          </p:cNvPr>
          <p:cNvSpPr/>
          <p:nvPr/>
        </p:nvSpPr>
        <p:spPr>
          <a:xfrm>
            <a:off x="86786" y="6457890"/>
            <a:ext cx="3995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China: Official portrait of </a:t>
            </a:r>
            <a:r>
              <a:rPr lang="en-US" sz="1000" dirty="0" err="1">
                <a:latin typeface="Calibri" panose="020F0502020204030204" pitchFamily="34" charset="0"/>
              </a:rPr>
              <a:t>Empr</a:t>
            </a:r>
            <a:r>
              <a:rPr lang="en-US" sz="1000" dirty="0">
                <a:latin typeface="Calibri" panose="020F0502020204030204" pitchFamily="34" charset="0"/>
              </a:rPr>
              <a:t>... Yu </a:t>
            </a:r>
            <a:r>
              <a:rPr lang="en-US" sz="1000" dirty="0" err="1">
                <a:latin typeface="Calibri" panose="020F0502020204030204" pitchFamily="34" charset="0"/>
              </a:rPr>
              <a:t>Xunling</a:t>
            </a:r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1000" dirty="0">
                <a:latin typeface="Calibri" panose="020F0502020204030204" pitchFamily="34" charset="0"/>
              </a:rPr>
              <a:t>(c.1880–1943) Credit: Pictures from History/Bridgeman Images.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1576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6D86CD-5493-488F-8680-FF0A0784100C}"/>
              </a:ext>
            </a:extLst>
          </p:cNvPr>
          <p:cNvSpPr/>
          <p:nvPr/>
        </p:nvSpPr>
        <p:spPr>
          <a:xfrm>
            <a:off x="5244662" y="1680507"/>
            <a:ext cx="6411648" cy="4925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D9B873"/>
              </a:solidFill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700" dirty="0">
                <a:solidFill>
                  <a:srgbClr val="D9B873"/>
                </a:solidFill>
                <a:latin typeface="Calibri" panose="020F0502020204030204" pitchFamily="34" charset="0"/>
              </a:rPr>
              <a:t>¿Qué comunicaba </a:t>
            </a:r>
            <a:r>
              <a:rPr lang="es-ES" sz="1700" dirty="0" err="1">
                <a:solidFill>
                  <a:srgbClr val="D9B873"/>
                </a:solidFill>
                <a:latin typeface="Calibri" panose="020F0502020204030204" pitchFamily="34" charset="0"/>
              </a:rPr>
              <a:t>Cixi</a:t>
            </a:r>
            <a:r>
              <a:rPr lang="es-ES" sz="1700" dirty="0">
                <a:solidFill>
                  <a:srgbClr val="D9B873"/>
                </a:solidFill>
                <a:latin typeface="Calibri" panose="020F0502020204030204" pitchFamily="34" charset="0"/>
              </a:rPr>
              <a:t> con sus decisiones en torno a la moda?</a:t>
            </a: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s-ES" sz="1700" dirty="0">
              <a:solidFill>
                <a:srgbClr val="D9B873"/>
              </a:solidFill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D9B873"/>
              </a:solidFill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D9B873"/>
              </a:solidFill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D9B873"/>
              </a:solidFill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D9B873"/>
              </a:solidFill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700" dirty="0">
                <a:solidFill>
                  <a:srgbClr val="D9B873"/>
                </a:solidFill>
                <a:latin typeface="Calibri" panose="020F0502020204030204" pitchFamily="34" charset="0"/>
              </a:rPr>
              <a:t>¿Qué tipo de objetos podrías usar para expresar un estatus social alto en nuestra sociedad actual?</a:t>
            </a: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D9B873"/>
              </a:solidFill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D9B873"/>
              </a:solidFill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D9B873"/>
              </a:solidFill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D9B873"/>
              </a:solidFill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D9B873"/>
              </a:solidFill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00" dirty="0">
              <a:solidFill>
                <a:srgbClr val="D9B873"/>
              </a:solidFill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00" dirty="0">
              <a:solidFill>
                <a:srgbClr val="D9B873"/>
              </a:solidFill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00" dirty="0">
              <a:solidFill>
                <a:srgbClr val="D9B873"/>
              </a:solidFill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700" dirty="0">
                <a:solidFill>
                  <a:srgbClr val="D9B873"/>
                </a:solidFill>
                <a:latin typeface="Calibri" panose="020F0502020204030204" pitchFamily="34" charset="0"/>
              </a:rPr>
              <a:t>¿Quién decidió las reglas para que la moda indicara el estatus de una persona?</a:t>
            </a:r>
            <a:endParaRPr lang="en-US" sz="1700" dirty="0"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700" dirty="0"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700" dirty="0"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700" dirty="0">
              <a:latin typeface="Calibri" panose="020F0502020204030204" pitchFamily="34" charset="0"/>
            </a:endParaRP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AB6315-31E1-4304-834D-B3CEADA0F8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7302" y="1"/>
            <a:ext cx="958365" cy="16656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B9BCDED-D409-4EDB-A693-5A841307B0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575154"/>
            <a:ext cx="2672642" cy="2969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6B522E-5CEF-4B3A-B130-DDA0D6C83C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2999357" y="575153"/>
            <a:ext cx="2659330" cy="2969221"/>
          </a:xfrm>
          <a:prstGeom prst="rect">
            <a:avLst/>
          </a:prstGeom>
        </p:spPr>
      </p:pic>
      <p:pic>
        <p:nvPicPr>
          <p:cNvPr id="11" name="Picture 10" descr="A picture containing text, container, box&#10;&#10;Description automatically generated">
            <a:extLst>
              <a:ext uri="{FF2B5EF4-FFF2-40B4-BE49-F238E27FC236}">
                <a16:creationId xmlns:a16="http://schemas.microsoft.com/office/drawing/2014/main" id="{9DBA5926-DB37-4442-8305-508FD4A7BB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3696991"/>
            <a:ext cx="5477713" cy="29557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222A62-7777-4435-82CF-0ECC3605A388}"/>
              </a:ext>
            </a:extLst>
          </p:cNvPr>
          <p:cNvSpPr/>
          <p:nvPr/>
        </p:nvSpPr>
        <p:spPr>
          <a:xfrm>
            <a:off x="5771704" y="266158"/>
            <a:ext cx="547559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dirty="0" err="1">
                <a:solidFill>
                  <a:srgbClr val="CEAB5E"/>
                </a:solidFill>
                <a:latin typeface="Calibri" panose="020F0502020204030204" pitchFamily="34" charset="0"/>
              </a:rPr>
              <a:t>Cixi</a:t>
            </a:r>
            <a:r>
              <a:rPr lang="es-ES" sz="2000" dirty="0">
                <a:solidFill>
                  <a:srgbClr val="CEAB5E"/>
                </a:solidFill>
                <a:latin typeface="Calibri" panose="020F0502020204030204" pitchFamily="34" charset="0"/>
              </a:rPr>
              <a:t> con frecuencia vestía coloridas túnicas amarillas. </a:t>
            </a:r>
            <a:r>
              <a:rPr lang="es-ES" dirty="0">
                <a:solidFill>
                  <a:srgbClr val="3F341E"/>
                </a:solidFill>
                <a:latin typeface="Calibri" panose="020F0502020204030204" pitchFamily="34" charset="0"/>
              </a:rPr>
              <a:t>El color amarillo brillante como este solamente podía ser vestido por personas de más alto rango. En la cultura de Manchuria, el color amarillo está reservado exclusivamente para las familias imperiales. A los plebeyos no se les permitía el uso de este color.</a:t>
            </a:r>
            <a:endParaRPr lang="en-US" sz="2000" dirty="0">
              <a:solidFill>
                <a:srgbClr val="3F341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EC5DEF-0834-4BD2-827F-4088ACC65449}"/>
              </a:ext>
            </a:extLst>
          </p:cNvPr>
          <p:cNvSpPr/>
          <p:nvPr/>
        </p:nvSpPr>
        <p:spPr>
          <a:xfrm>
            <a:off x="5804428" y="2189980"/>
            <a:ext cx="6206598" cy="1089529"/>
          </a:xfrm>
          <a:prstGeom prst="rect">
            <a:avLst/>
          </a:prstGeom>
          <a:solidFill>
            <a:srgbClr val="B3B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CAD6E3-1EEA-44ED-BF08-B258A516ED09}"/>
              </a:ext>
            </a:extLst>
          </p:cNvPr>
          <p:cNvSpPr/>
          <p:nvPr/>
        </p:nvSpPr>
        <p:spPr>
          <a:xfrm>
            <a:off x="5804428" y="3840098"/>
            <a:ext cx="6206598" cy="1089529"/>
          </a:xfrm>
          <a:prstGeom prst="rect">
            <a:avLst/>
          </a:prstGeom>
          <a:solidFill>
            <a:srgbClr val="B3B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ED642F-3B0A-42F8-9E58-5F2AE604FD6E}"/>
              </a:ext>
            </a:extLst>
          </p:cNvPr>
          <p:cNvSpPr/>
          <p:nvPr/>
        </p:nvSpPr>
        <p:spPr>
          <a:xfrm>
            <a:off x="5804428" y="5563218"/>
            <a:ext cx="6206598" cy="1089529"/>
          </a:xfrm>
          <a:prstGeom prst="rect">
            <a:avLst/>
          </a:prstGeom>
          <a:solidFill>
            <a:srgbClr val="B3B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C7FA3-00AD-4891-90CE-2C828D8B44A9}"/>
              </a:ext>
            </a:extLst>
          </p:cNvPr>
          <p:cNvSpPr/>
          <p:nvPr/>
        </p:nvSpPr>
        <p:spPr>
          <a:xfrm>
            <a:off x="180974" y="141827"/>
            <a:ext cx="5477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rgbClr val="211D1E"/>
                </a:solidFill>
                <a:latin typeface="Calibri" panose="020F0502020204030204" pitchFamily="34" charset="0"/>
              </a:rPr>
              <a:t>Manchu Woman’s Informal Robe, </a:t>
            </a:r>
            <a:r>
              <a:rPr lang="en-US" sz="800" dirty="0">
                <a:solidFill>
                  <a:srgbClr val="211D1E"/>
                </a:solidFill>
                <a:latin typeface="Calibri" panose="020F0502020204030204" pitchFamily="34" charset="0"/>
              </a:rPr>
              <a:t>China, early 1900s. Silk and metal thread embroidery on silk gauze. </a:t>
            </a:r>
            <a:r>
              <a:rPr lang="en-US" sz="800" dirty="0" err="1">
                <a:solidFill>
                  <a:srgbClr val="211D1E"/>
                </a:solidFill>
                <a:latin typeface="Calibri" panose="020F0502020204030204" pitchFamily="34" charset="0"/>
              </a:rPr>
              <a:t>Neusteter</a:t>
            </a:r>
            <a:r>
              <a:rPr lang="en-US" sz="800" dirty="0">
                <a:solidFill>
                  <a:srgbClr val="211D1E"/>
                </a:solidFill>
                <a:latin typeface="Calibri" panose="020F0502020204030204" pitchFamily="34" charset="0"/>
              </a:rPr>
              <a:t> Textile Collection: Gift of James P. Grant and Betty Grant Austin, 1977.214.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4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DE780-0F66-4B30-80F3-1826540A2E7D}"/>
              </a:ext>
            </a:extLst>
          </p:cNvPr>
          <p:cNvSpPr/>
          <p:nvPr/>
        </p:nvSpPr>
        <p:spPr>
          <a:xfrm>
            <a:off x="5103205" y="1905610"/>
            <a:ext cx="68597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srgbClr val="646466"/>
                </a:solidFill>
                <a:latin typeface="Calibri" panose="020F0502020204030204" pitchFamily="34" charset="0"/>
              </a:rPr>
              <a:t>¿Por qué crees que la idea de este tipo de pintura se asociaba originalmente con los hombres?</a:t>
            </a:r>
          </a:p>
          <a:p>
            <a:pPr lvl="0"/>
            <a:endParaRPr lang="en-US" dirty="0">
              <a:solidFill>
                <a:srgbClr val="646466"/>
              </a:solidFill>
              <a:latin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646466"/>
              </a:solidFill>
              <a:latin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646466"/>
              </a:solidFill>
              <a:latin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646466"/>
              </a:solidFill>
              <a:latin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646466"/>
              </a:solidFill>
              <a:latin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3F341E"/>
              </a:solidFill>
              <a:latin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3F341E"/>
              </a:solidFill>
              <a:latin typeface="Calibri" panose="020F0502020204030204" pitchFamily="34" charset="0"/>
            </a:endParaRPr>
          </a:p>
          <a:p>
            <a:pPr marL="50800" lvl="1" indent="-50800"/>
            <a:r>
              <a:rPr lang="es-ES" dirty="0">
                <a:solidFill>
                  <a:srgbClr val="3F341E"/>
                </a:solidFill>
                <a:latin typeface="Calibri" panose="020F0502020204030204" pitchFamily="34" charset="0"/>
              </a:rPr>
              <a:t>¿Cómo podemos empoderarnos el uno al otro independientemente de las existentes representaciones de género?</a:t>
            </a:r>
            <a:endParaRPr lang="en-US" dirty="0">
              <a:solidFill>
                <a:srgbClr val="3F341E"/>
              </a:solidFill>
              <a:latin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646466"/>
              </a:solidFill>
              <a:latin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646466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 descr="A picture containing text, flower, ceramic ware, porcelain&#10;&#10;Description automatically generated">
            <a:extLst>
              <a:ext uri="{FF2B5EF4-FFF2-40B4-BE49-F238E27FC236}">
                <a16:creationId xmlns:a16="http://schemas.microsoft.com/office/drawing/2014/main" id="{1142E727-164C-491D-B0A8-69E4DF33F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99" y="1891134"/>
            <a:ext cx="4874182" cy="368478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CC0AAD-6FF9-483B-A042-E7F22F96BF5F}"/>
              </a:ext>
            </a:extLst>
          </p:cNvPr>
          <p:cNvSpPr/>
          <p:nvPr/>
        </p:nvSpPr>
        <p:spPr>
          <a:xfrm>
            <a:off x="92147" y="5641238"/>
            <a:ext cx="4559511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 dirty="0"/>
              <a:t>Empress Dowager </a:t>
            </a:r>
            <a:r>
              <a:rPr lang="en-US" sz="1000" dirty="0" err="1"/>
              <a:t>Cixi</a:t>
            </a:r>
            <a:r>
              <a:rPr lang="en-US" sz="1000" dirty="0"/>
              <a:t> (Chinese, 1835-1908), </a:t>
            </a:r>
            <a:r>
              <a:rPr lang="en-US" sz="1000" i="1" dirty="0"/>
              <a:t>Flower and Insect Sketches</a:t>
            </a:r>
            <a:r>
              <a:rPr lang="en-US" sz="1000" dirty="0"/>
              <a:t>, 19th century, Qing Dynasty (1644-1911). Ink and color on paper. Denver Art Museum; Gift of Dr. Robert </a:t>
            </a:r>
            <a:r>
              <a:rPr lang="en-US" sz="1000" dirty="0" err="1"/>
              <a:t>Rinden</a:t>
            </a:r>
            <a:r>
              <a:rPr lang="en-US" sz="1000" dirty="0"/>
              <a:t>, 1971.42.</a:t>
            </a:r>
          </a:p>
          <a:p>
            <a:endParaRPr lang="en-US" sz="1000" dirty="0">
              <a:latin typeface="Calibri" panose="020F0502020204030204" pitchFamily="34" charset="0"/>
              <a:cs typeface="Calibri"/>
            </a:endParaRPr>
          </a:p>
          <a:p>
            <a:r>
              <a:rPr lang="en-US" sz="1000" dirty="0"/>
              <a:t>Peng, Y. (2014). Staging Sovereignty: Empress Dowager </a:t>
            </a:r>
            <a:r>
              <a:rPr lang="en-US" sz="1000" dirty="0" err="1"/>
              <a:t>Cixi</a:t>
            </a:r>
            <a:r>
              <a:rPr lang="en-US" sz="1000" dirty="0"/>
              <a:t> (1835–1908) and Late Qing Court Art Production. </a:t>
            </a:r>
            <a:r>
              <a:rPr lang="en-US" sz="1000" i="1" dirty="0"/>
              <a:t>UCLA</a:t>
            </a:r>
            <a:r>
              <a:rPr lang="en-US" sz="1000" dirty="0"/>
              <a:t>. ProQuest ID: Peng_ucla_0031D_12793. Merritt ID: ark:/13030/m52n7938. Retrieved from </a:t>
            </a:r>
            <a:r>
              <a:rPr lang="en-US" sz="1000" u="sng" dirty="0">
                <a:hlinkClick r:id="rId4"/>
              </a:rPr>
              <a:t>https://escholarship.org/uc/item/7m334241</a:t>
            </a:r>
            <a:endParaRPr lang="en-US" sz="10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C32EEC-82DE-47A9-B81D-60AD16835DD8}"/>
              </a:ext>
            </a:extLst>
          </p:cNvPr>
          <p:cNvSpPr/>
          <p:nvPr/>
        </p:nvSpPr>
        <p:spPr>
          <a:xfrm>
            <a:off x="92147" y="242101"/>
            <a:ext cx="11155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solidFill>
                  <a:srgbClr val="CEAB5E"/>
                </a:solidFill>
                <a:latin typeface="Calibri" panose="020F0502020204030204" pitchFamily="34" charset="0"/>
              </a:rPr>
              <a:t>Ciertas prácticas de </a:t>
            </a:r>
            <a:r>
              <a:rPr lang="es-ES" sz="2400" dirty="0" err="1">
                <a:solidFill>
                  <a:srgbClr val="CEAB5E"/>
                </a:solidFill>
                <a:latin typeface="Calibri" panose="020F0502020204030204" pitchFamily="34" charset="0"/>
              </a:rPr>
              <a:t>Cixi</a:t>
            </a:r>
            <a:r>
              <a:rPr lang="es-ES" sz="2400" dirty="0">
                <a:solidFill>
                  <a:srgbClr val="CEAB5E"/>
                </a:solidFill>
                <a:latin typeface="Calibri" panose="020F0502020204030204" pitchFamily="34" charset="0"/>
              </a:rPr>
              <a:t>, como </a:t>
            </a:r>
            <a:r>
              <a:rPr lang="es-ES" sz="2400" b="1" dirty="0">
                <a:solidFill>
                  <a:srgbClr val="CEAB5E"/>
                </a:solidFill>
                <a:latin typeface="Calibri" panose="020F0502020204030204" pitchFamily="34" charset="0"/>
              </a:rPr>
              <a:t>la pintura y la creación de caligrafías</a:t>
            </a:r>
            <a:r>
              <a:rPr lang="es-ES" sz="2400" dirty="0">
                <a:solidFill>
                  <a:srgbClr val="CEAB5E"/>
                </a:solidFill>
                <a:latin typeface="Calibri" panose="020F0502020204030204" pitchFamily="34" charset="0"/>
              </a:rPr>
              <a:t>, revelan un esfuerzo por participar en las artes de los caballeros. Para esta pintura utilizó tinta, la cual tradicionalmente estaba asociada a la cultura de los letrados (eruditos), y representa la pureza, la nobleza y la rectitud moral</a:t>
            </a:r>
            <a:r>
              <a:rPr lang="en-US" sz="2400" dirty="0">
                <a:solidFill>
                  <a:srgbClr val="CEAB5E"/>
                </a:solidFill>
                <a:latin typeface="Calibri" panose="020F0502020204030204" pitchFamily="34" charset="0"/>
              </a:rPr>
              <a:t>. (Peng, p. 180)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919AC7-5161-4A0B-8D1C-19A1841957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7302" y="1"/>
            <a:ext cx="958365" cy="92503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62BBB7-FFAF-4BEA-A31A-DE4FD3CF266A}"/>
              </a:ext>
            </a:extLst>
          </p:cNvPr>
          <p:cNvSpPr/>
          <p:nvPr/>
        </p:nvSpPr>
        <p:spPr>
          <a:xfrm>
            <a:off x="5103205" y="2581533"/>
            <a:ext cx="6996648" cy="1716605"/>
          </a:xfrm>
          <a:prstGeom prst="rect">
            <a:avLst/>
          </a:prstGeom>
          <a:solidFill>
            <a:srgbClr val="B3B3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941694-3FC5-44E3-8014-D965502A4534}"/>
              </a:ext>
            </a:extLst>
          </p:cNvPr>
          <p:cNvSpPr/>
          <p:nvPr/>
        </p:nvSpPr>
        <p:spPr>
          <a:xfrm>
            <a:off x="5103205" y="4994620"/>
            <a:ext cx="6996648" cy="1716605"/>
          </a:xfrm>
          <a:prstGeom prst="rect">
            <a:avLst/>
          </a:prstGeom>
          <a:solidFill>
            <a:srgbClr val="B3B3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4D368C-5CE2-45F0-9040-D6AAEFC17F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7302" y="1"/>
            <a:ext cx="958365" cy="166566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3879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plate, tableware, dishware&#10;&#10;Description automatically generated">
            <a:extLst>
              <a:ext uri="{FF2B5EF4-FFF2-40B4-BE49-F238E27FC236}">
                <a16:creationId xmlns:a16="http://schemas.microsoft.com/office/drawing/2014/main" id="{305C5D35-594F-407C-B48C-2735891178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34" y="176206"/>
            <a:ext cx="4169616" cy="2780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35767A-CB5E-49ED-AFA7-68B9F69B72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9363" y="3044536"/>
            <a:ext cx="4169617" cy="3252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C7D67B-EF46-4B64-99AD-8174436DAA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7302" y="1"/>
            <a:ext cx="958365" cy="16656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804043-2044-4B9B-A3C3-8ABACA244EF8}"/>
              </a:ext>
            </a:extLst>
          </p:cNvPr>
          <p:cNvSpPr/>
          <p:nvPr/>
        </p:nvSpPr>
        <p:spPr>
          <a:xfrm>
            <a:off x="4506561" y="412090"/>
            <a:ext cx="65150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dirty="0">
                <a:latin typeface="Calibri" panose="020F0502020204030204" pitchFamily="34" charset="0"/>
              </a:rPr>
              <a:t>Quienes estaban en posiciones de poder, como los emperadores, a menudo comisionaban o solicitaban piezas especiales de cerámica, pinturas o caligrafías. Durante su estancia en el poder, </a:t>
            </a:r>
            <a:r>
              <a:rPr lang="es-ES" sz="2400" dirty="0" err="1">
                <a:latin typeface="Calibri" panose="020F0502020204030204" pitchFamily="34" charset="0"/>
              </a:rPr>
              <a:t>Cixi</a:t>
            </a:r>
            <a:r>
              <a:rPr lang="es-ES" sz="2400" dirty="0">
                <a:latin typeface="Calibri" panose="020F0502020204030204" pitchFamily="34" charset="0"/>
              </a:rPr>
              <a:t>, la emperatriz viuda, comisionó piezas de porcelana, lo que era algo poco común para las mujeres de este periodo. 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BCA4D2-19CB-48BF-88F1-B2D82107B1B8}"/>
              </a:ext>
            </a:extLst>
          </p:cNvPr>
          <p:cNvSpPr/>
          <p:nvPr/>
        </p:nvSpPr>
        <p:spPr>
          <a:xfrm>
            <a:off x="124434" y="4015176"/>
            <a:ext cx="7681091" cy="2780091"/>
          </a:xfrm>
          <a:prstGeom prst="rect">
            <a:avLst/>
          </a:prstGeom>
          <a:solidFill>
            <a:srgbClr val="DEC691"/>
          </a:solidFill>
          <a:ln>
            <a:solidFill>
              <a:srgbClr val="3F3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699587-A342-4810-9CAA-4076CAB9FB0D}"/>
              </a:ext>
            </a:extLst>
          </p:cNvPr>
          <p:cNvSpPr/>
          <p:nvPr/>
        </p:nvSpPr>
        <p:spPr>
          <a:xfrm>
            <a:off x="124434" y="3404626"/>
            <a:ext cx="7681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dirty="0">
                <a:solidFill>
                  <a:srgbClr val="646466"/>
                </a:solidFill>
                <a:latin typeface="Calibri" panose="020F0502020204030204" pitchFamily="34" charset="0"/>
              </a:rPr>
              <a:t>Si quisiéramos expresar el poder político en nuestros días, ¿qué tipo de objetos lo podrían expresar?</a:t>
            </a:r>
            <a:endParaRPr lang="en-US" dirty="0">
              <a:solidFill>
                <a:srgbClr val="64646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C2A2E-E228-4BA7-8E26-0A5A2F50B916}"/>
              </a:ext>
            </a:extLst>
          </p:cNvPr>
          <p:cNvSpPr/>
          <p:nvPr/>
        </p:nvSpPr>
        <p:spPr>
          <a:xfrm>
            <a:off x="7939363" y="6425027"/>
            <a:ext cx="41696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rgbClr val="211D1E"/>
                </a:solidFill>
                <a:latin typeface="Calibri" panose="020F0502020204030204" pitchFamily="34" charset="0"/>
              </a:rPr>
              <a:t>Dish, </a:t>
            </a:r>
            <a:r>
              <a:rPr lang="en-US" sz="800" dirty="0">
                <a:solidFill>
                  <a:srgbClr val="211D1E"/>
                </a:solidFill>
                <a:latin typeface="Calibri" panose="020F0502020204030204" pitchFamily="34" charset="0"/>
              </a:rPr>
              <a:t>late 19th century, Qing Dynasty (1644-1911), China. Porcelain. Denver Art Museum: Gift of May Wilfley in memory of her parents, A.R&gt; Wilfley and Addie M. Wilfley, 1974.53.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10E4E1-397A-4B40-88E2-6C910D3AB61E}"/>
              </a:ext>
            </a:extLst>
          </p:cNvPr>
          <p:cNvSpPr/>
          <p:nvPr/>
        </p:nvSpPr>
        <p:spPr>
          <a:xfrm>
            <a:off x="83020" y="3041672"/>
            <a:ext cx="42110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rgbClr val="211D1E"/>
                </a:solidFill>
                <a:latin typeface="Calibri" panose="020F0502020204030204" pitchFamily="34" charset="0"/>
              </a:rPr>
              <a:t>Detail, Dish, </a:t>
            </a:r>
            <a:r>
              <a:rPr lang="en-US" sz="800" dirty="0">
                <a:solidFill>
                  <a:srgbClr val="211D1E"/>
                </a:solidFill>
                <a:latin typeface="Calibri" panose="020F0502020204030204" pitchFamily="34" charset="0"/>
              </a:rPr>
              <a:t>late 19th century, Qing Dynasty (1644-1911), China. Porcelain. Denver Art Museum: Gift of May Wilfley in memory of her parents, A.R&gt; Wilfley and Addie M. Wilfley, 1974.53.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6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F61C4-6241-4522-AA11-C58DD75BE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5022" y="1159653"/>
            <a:ext cx="4699506" cy="42942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8136C3-43C1-4C9A-BA62-89FB63C9CA98}"/>
              </a:ext>
            </a:extLst>
          </p:cNvPr>
          <p:cNvSpPr/>
          <p:nvPr/>
        </p:nvSpPr>
        <p:spPr>
          <a:xfrm>
            <a:off x="4721894" y="352964"/>
            <a:ext cx="6525407" cy="4556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" sz="3200" b="1" dirty="0">
                <a:solidFill>
                  <a:srgbClr val="C9A24B"/>
                </a:solidFill>
                <a:latin typeface="Calibri" panose="020F0502020204030204" pitchFamily="34" charset="0"/>
              </a:rPr>
              <a:t>La ropa es para todos </a:t>
            </a:r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US" sz="2000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n-US" sz="2000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s-ES" sz="2000" dirty="0" err="1">
                <a:solidFill>
                  <a:srgbClr val="646466"/>
                </a:solidFill>
                <a:latin typeface="Calibri" panose="020F0502020204030204" pitchFamily="34" charset="0"/>
              </a:rPr>
              <a:t>Cixi</a:t>
            </a:r>
            <a:r>
              <a:rPr lang="es-ES" sz="2000" dirty="0">
                <a:solidFill>
                  <a:srgbClr val="646466"/>
                </a:solidFill>
                <a:latin typeface="Calibri" panose="020F0502020204030204" pitchFamily="34" charset="0"/>
              </a:rPr>
              <a:t> usó su modo de vestir y la circulación de su imagen para obtener poder. 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646466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s-ES" sz="2000" dirty="0">
                <a:solidFill>
                  <a:srgbClr val="646466"/>
                </a:solidFill>
                <a:latin typeface="Calibri" panose="020F0502020204030204" pitchFamily="34" charset="0"/>
              </a:rPr>
              <a:t>En la China de los siglos XVIII y XIX , este color amarillo brillante estaba reservado solo para quienes ocupaban el nivel más alto de la realeza.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646466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s-ES" sz="2000" dirty="0">
                <a:solidFill>
                  <a:srgbClr val="646466"/>
                </a:solidFill>
                <a:latin typeface="Calibri" panose="020F0502020204030204" pitchFamily="34" charset="0"/>
              </a:rPr>
              <a:t>La moda puede ser una vía para definir la identidad cultural o de género, o para resistir a la autoridad.  La moda abarca los textiles, los accesorios, los colores, y otros elementos.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CE02C1-00C7-4A5A-B0B4-103E2E012B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214" y="1665670"/>
            <a:ext cx="2477386" cy="3352898"/>
          </a:xfrm>
          <a:prstGeom prst="rect">
            <a:avLst/>
          </a:prstGeom>
          <a:ln w="57150">
            <a:solidFill>
              <a:srgbClr val="444945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727B0C-E544-4654-817C-DA4C4AE53B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7302" y="1"/>
            <a:ext cx="958365" cy="166566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3602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1FB67A-CE48-4C32-9DB3-7F0A362A70F8}"/>
              </a:ext>
            </a:extLst>
          </p:cNvPr>
          <p:cNvSpPr/>
          <p:nvPr/>
        </p:nvSpPr>
        <p:spPr>
          <a:xfrm>
            <a:off x="5504622" y="111608"/>
            <a:ext cx="5742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C9A24B"/>
                </a:solidFill>
                <a:latin typeface="Calibri" panose="020F0502020204030204" pitchFamily="34" charset="0"/>
              </a:rPr>
              <a:t>La moda puede ser una vía para definir la identidad cultural o de género, o para resistir a la autoridad.  La moda abarca los textiles, los accesorios, los colores, y otros elementos. </a:t>
            </a:r>
            <a:r>
              <a:rPr lang="en-US" sz="1600" dirty="0">
                <a:solidFill>
                  <a:srgbClr val="161616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s-ES" sz="2000" dirty="0">
                <a:solidFill>
                  <a:srgbClr val="161616"/>
                </a:solidFill>
                <a:latin typeface="Calibri" panose="020F0502020204030204" pitchFamily="34" charset="0"/>
              </a:rPr>
              <a:t>La moda es una forma de expresarnos de diversas maneras. </a:t>
            </a:r>
          </a:p>
          <a:p>
            <a:r>
              <a:rPr lang="es-ES" sz="2000" dirty="0">
                <a:solidFill>
                  <a:srgbClr val="161616"/>
                </a:solidFill>
                <a:latin typeface="Calibri" panose="020F0502020204030204" pitchFamily="34" charset="0"/>
              </a:rPr>
              <a:t>Partiendo de la idea de que la ropa ha estado tradicionalmente ligada a las expectativas de género, </a:t>
            </a:r>
            <a:r>
              <a:rPr lang="es-ES" sz="2000" dirty="0" err="1">
                <a:solidFill>
                  <a:srgbClr val="161616"/>
                </a:solidFill>
                <a:latin typeface="Calibri" panose="020F0502020204030204" pitchFamily="34" charset="0"/>
              </a:rPr>
              <a:t>Alok</a:t>
            </a:r>
            <a:r>
              <a:rPr lang="es-ES" sz="2000" dirty="0">
                <a:solidFill>
                  <a:srgbClr val="161616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rgbClr val="161616"/>
                </a:solidFill>
                <a:latin typeface="Calibri" panose="020F0502020204030204" pitchFamily="34" charset="0"/>
              </a:rPr>
              <a:t>Vaid-Menon</a:t>
            </a:r>
            <a:r>
              <a:rPr lang="es-ES" sz="2000" dirty="0">
                <a:solidFill>
                  <a:srgbClr val="161616"/>
                </a:solidFill>
                <a:latin typeface="Calibri" panose="020F0502020204030204" pitchFamily="34" charset="0"/>
              </a:rPr>
              <a:t>, activista de género no binario, habla de que la moda y la ropa son para cualquiera y para que todas las personas puedan autodeterminar su género.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43C49D-F19E-4C2E-BC7F-90503B7D9182}"/>
              </a:ext>
            </a:extLst>
          </p:cNvPr>
          <p:cNvSpPr/>
          <p:nvPr/>
        </p:nvSpPr>
        <p:spPr>
          <a:xfrm>
            <a:off x="0" y="3867511"/>
            <a:ext cx="121919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"Creo que la moda debe ser una celebración de belleza. Creo que el sistema binario de género </a:t>
            </a:r>
          </a:p>
          <a:p>
            <a:pPr algn="ctr"/>
            <a:r>
              <a:rPr lang="es-ES" sz="2000" b="1" dirty="0"/>
              <a:t> es un obstáculo para la belleza. Limita nuestra autoexpresión y restringe nuestra... imaginación". </a:t>
            </a:r>
            <a:r>
              <a:rPr lang="en-US" sz="2000" b="1" dirty="0">
                <a:solidFill>
                  <a:srgbClr val="C9A24B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C9A24B"/>
                </a:solidFill>
                <a:latin typeface="Calibri" panose="020F0502020204030204" pitchFamily="34" charset="0"/>
              </a:rPr>
              <a:t>– Alok </a:t>
            </a:r>
            <a:r>
              <a:rPr lang="en-US" sz="2000" b="1" dirty="0" err="1">
                <a:solidFill>
                  <a:srgbClr val="C9A24B"/>
                </a:solidFill>
                <a:latin typeface="Calibri" panose="020F0502020204030204" pitchFamily="34" charset="0"/>
              </a:rPr>
              <a:t>Vaid</a:t>
            </a:r>
            <a:r>
              <a:rPr lang="en-US" sz="2000" b="1" dirty="0">
                <a:solidFill>
                  <a:srgbClr val="C9A24B"/>
                </a:solidFill>
                <a:latin typeface="Calibri" panose="020F0502020204030204" pitchFamily="34" charset="0"/>
              </a:rPr>
              <a:t>-Menon </a:t>
            </a:r>
            <a:endParaRPr lang="en-US" dirty="0"/>
          </a:p>
          <a:p>
            <a:pPr lvl="0"/>
            <a:r>
              <a:rPr lang="es-ES" dirty="0">
                <a:solidFill>
                  <a:srgbClr val="646466"/>
                </a:solidFill>
                <a:latin typeface="Calibri" panose="020F0502020204030204" pitchFamily="34" charset="0"/>
              </a:rPr>
              <a:t>¿Qué significa esta frase para ti?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9C596FCC-8410-4B22-89BC-84C7A82462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40" y="342441"/>
            <a:ext cx="4440664" cy="31393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AAB1D1-0684-4E43-98AE-F297A542A61A}"/>
              </a:ext>
            </a:extLst>
          </p:cNvPr>
          <p:cNvSpPr/>
          <p:nvPr/>
        </p:nvSpPr>
        <p:spPr>
          <a:xfrm>
            <a:off x="0" y="5192332"/>
            <a:ext cx="12191999" cy="1665668"/>
          </a:xfrm>
          <a:prstGeom prst="rect">
            <a:avLst/>
          </a:prstGeom>
          <a:solidFill>
            <a:srgbClr val="B3B3B5"/>
          </a:solidFill>
          <a:ln>
            <a:solidFill>
              <a:srgbClr val="64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ABE93-1CD9-4A7A-B6CE-0761CF9C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7302" y="1"/>
            <a:ext cx="958365" cy="166566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2283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53B3EFA2ACD94EBBB558D9701ED29B" ma:contentTypeVersion="8" ma:contentTypeDescription="Create a new document." ma:contentTypeScope="" ma:versionID="9f29a24089e28dbf5a2deca1dbb640b8">
  <xsd:schema xmlns:xsd="http://www.w3.org/2001/XMLSchema" xmlns:xs="http://www.w3.org/2001/XMLSchema" xmlns:p="http://schemas.microsoft.com/office/2006/metadata/properties" xmlns:ns2="252d6cda-aa96-4909-bd98-652bc361b818" targetNamespace="http://schemas.microsoft.com/office/2006/metadata/properties" ma:root="true" ma:fieldsID="fe68bfba0207c3b8546feea17b8ed2c1" ns2:_="">
    <xsd:import namespace="252d6cda-aa96-4909-bd98-652bc361b8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d6cda-aa96-4909-bd98-652bc361b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F3EE05-8BC3-4261-BB36-7F12DBE008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9B7647-2EB8-4029-9FF1-120F2EF70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2d6cda-aa96-4909-bd98-652bc361b8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A438ED-8BE7-4746-8227-E935DBD22907}">
  <ds:schemaRefs>
    <ds:schemaRef ds:uri="http://schemas.microsoft.com/office/infopath/2007/PartnerControls"/>
    <ds:schemaRef ds:uri="http://schemas.microsoft.com/office/2006/documentManagement/types"/>
    <ds:schemaRef ds:uri="27bbcbed-20d4-4d79-957e-6fbe54317e0e"/>
    <ds:schemaRef ds:uri="http://purl.org/dc/elements/1.1/"/>
    <ds:schemaRef ds:uri="http://schemas.microsoft.com/office/2006/metadata/properties"/>
    <ds:schemaRef ds:uri="c39752c4-5d45-46c0-8285-7847c37feedd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1537</Words>
  <Application>Microsoft Macintosh PowerPoint</Application>
  <PresentationFormat>Widescreen</PresentationFormat>
  <Paragraphs>160</Paragraphs>
  <Slides>11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and Power</dc:title>
  <dc:creator>Erica Richard</dc:creator>
  <cp:lastModifiedBy>Matt Popke</cp:lastModifiedBy>
  <cp:revision>26</cp:revision>
  <dcterms:created xsi:type="dcterms:W3CDTF">2021-01-14T07:17:17Z</dcterms:created>
  <dcterms:modified xsi:type="dcterms:W3CDTF">2021-04-14T18:53:35Z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0x0101008753B3EFA2ACD94EBBB558D9701ED29B</vt:lpwstr>
  </property>
</Properties>
</file>