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69" r:id="rId5"/>
    <p:sldId id="270" r:id="rId6"/>
    <p:sldId id="271" r:id="rId7"/>
    <p:sldId id="272" r:id="rId8"/>
    <p:sldId id="273" r:id="rId9"/>
    <p:sldId id="262" r:id="rId10"/>
    <p:sldId id="278" r:id="rId11"/>
    <p:sldId id="274" r:id="rId12"/>
    <p:sldId id="265" r:id="rId13"/>
    <p:sldId id="266" r:id="rId14"/>
    <p:sldId id="268"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Richard" initials="ER" lastIdx="1" clrIdx="0">
    <p:extLst>
      <p:ext uri="{19B8F6BF-5375-455C-9EA6-DF929625EA0E}">
        <p15:presenceInfo xmlns:p15="http://schemas.microsoft.com/office/powerpoint/2012/main" userId="S::erichard@denverartmuseum.org::402c20b7-f366-4a20-ba31-4be3eb7875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623A"/>
    <a:srgbClr val="642921"/>
    <a:srgbClr val="81232C"/>
    <a:srgbClr val="636466"/>
    <a:srgbClr val="BE3441"/>
    <a:srgbClr val="EBB7BC"/>
    <a:srgbClr val="3F1115"/>
    <a:srgbClr val="D668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89845" autoAdjust="0"/>
  </p:normalViewPr>
  <p:slideViewPr>
    <p:cSldViewPr snapToGrid="0">
      <p:cViewPr varScale="1">
        <p:scale>
          <a:sx n="50" d="100"/>
          <a:sy n="50" d="100"/>
        </p:scale>
        <p:origin x="55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AEF3C-E8F5-41E3-8D5F-B5FA10284001}" type="datetimeFigureOut">
              <a:rPr lang="en-US" smtClean="0"/>
              <a:t>4/12/2021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19254-B92A-4611-A2DC-6BD368D81F5C}" type="slidenum">
              <a:rPr lang="en-US" smtClean="0"/>
              <a:t>‹#›</a:t>
            </a:fld>
            <a:endParaRPr lang="en-US"/>
          </a:p>
        </p:txBody>
      </p:sp>
    </p:spTree>
    <p:extLst>
      <p:ext uri="{BB962C8B-B14F-4D97-AF65-F5344CB8AC3E}">
        <p14:creationId xmlns:p14="http://schemas.microsoft.com/office/powerpoint/2010/main" val="663676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setsugekkany.com/activities/events/utsuwa-and-kintsugi/" TargetMode="External"/><Relationship Id="rId3" Type="http://schemas.openxmlformats.org/officeDocument/2006/relationships/hyperlink" Target="https://www.youtube.com/watch?v=GEENibEDcus%20" TargetMode="External"/><Relationship Id="rId7" Type="http://schemas.openxmlformats.org/officeDocument/2006/relationships/hyperlink" Target="https://web-japan.org/kidsweb/virtual/ikebana/ikebana01.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taiken.co/single/kawaii-culture-the-origins-and-meaning-of-cute-in-japanese/" TargetMode="External"/><Relationship Id="rId5" Type="http://schemas.openxmlformats.org/officeDocument/2006/relationships/hyperlink" Target="https://napavalleymuseum.org/exhibition/wabi-sabi/" TargetMode="External"/><Relationship Id="rId4" Type="http://schemas.openxmlformats.org/officeDocument/2006/relationships/hyperlink" Target="https://might-could.com/essays/making-art-the-wabi-sabi-way/" TargetMode="External"/><Relationship Id="rId9" Type="http://schemas.openxmlformats.org/officeDocument/2006/relationships/hyperlink" Target="https://www.thisiscolossal.com/2019/10/ceramics-by-bouke-de-vrie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opscience.iop.org/article/10.1088/1755-1315/300/5/052028/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watch?v=FfDOMwFX5H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B19254-B92A-4611-A2DC-6BD368D81F5C}" type="slidenum">
              <a:rPr lang="en-US" smtClean="0"/>
              <a:t>1</a:t>
            </a:fld>
            <a:endParaRPr lang="en-US"/>
          </a:p>
        </p:txBody>
      </p:sp>
    </p:spTree>
    <p:extLst>
      <p:ext uri="{BB962C8B-B14F-4D97-AF65-F5344CB8AC3E}">
        <p14:creationId xmlns:p14="http://schemas.microsoft.com/office/powerpoint/2010/main" val="1395178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B19254-B92A-4611-A2DC-6BD368D81F5C}" type="slidenum">
              <a:rPr lang="en-US" smtClean="0"/>
              <a:t>2</a:t>
            </a:fld>
            <a:endParaRPr lang="en-US"/>
          </a:p>
        </p:txBody>
      </p:sp>
    </p:spTree>
    <p:extLst>
      <p:ext uri="{BB962C8B-B14F-4D97-AF65-F5344CB8AC3E}">
        <p14:creationId xmlns:p14="http://schemas.microsoft.com/office/powerpoint/2010/main" val="2877531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B19254-B92A-4611-A2DC-6BD368D81F5C}" type="slidenum">
              <a:rPr lang="en-US" smtClean="0"/>
              <a:t>3</a:t>
            </a:fld>
            <a:endParaRPr lang="en-US"/>
          </a:p>
        </p:txBody>
      </p:sp>
    </p:spTree>
    <p:extLst>
      <p:ext uri="{BB962C8B-B14F-4D97-AF65-F5344CB8AC3E}">
        <p14:creationId xmlns:p14="http://schemas.microsoft.com/office/powerpoint/2010/main" val="4021627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B19254-B92A-4611-A2DC-6BD368D81F5C}" type="slidenum">
              <a:rPr lang="en-US" smtClean="0"/>
              <a:t>5</a:t>
            </a:fld>
            <a:endParaRPr lang="en-US"/>
          </a:p>
        </p:txBody>
      </p:sp>
    </p:spTree>
    <p:extLst>
      <p:ext uri="{BB962C8B-B14F-4D97-AF65-F5344CB8AC3E}">
        <p14:creationId xmlns:p14="http://schemas.microsoft.com/office/powerpoint/2010/main" val="3193131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1" i="0" kern="1200" dirty="0">
              <a:solidFill>
                <a:schemeClr val="tx1"/>
              </a:solidFill>
              <a:effectLst/>
              <a:latin typeface="+mn-lt"/>
              <a:ea typeface="+mn-ea"/>
              <a:cs typeface="+mn-cs"/>
            </a:endParaRPr>
          </a:p>
          <a:p>
            <a:pPr rtl="0" fontAlgn="base"/>
            <a:r>
              <a:rPr lang="en-US" sz="1200" b="0" i="1" u="none" strike="noStrike" kern="1200" baseline="0" dirty="0">
                <a:solidFill>
                  <a:schemeClr val="tx1"/>
                </a:solidFill>
                <a:latin typeface="+mn-lt"/>
                <a:ea typeface="+mn-ea"/>
                <a:cs typeface="+mn-cs"/>
              </a:rPr>
              <a:t>Tea Bowl, </a:t>
            </a:r>
            <a:r>
              <a:rPr lang="en-US" sz="1200" b="0" i="0" u="none" strike="noStrike" kern="1200" baseline="0" dirty="0">
                <a:solidFill>
                  <a:schemeClr val="tx1"/>
                </a:solidFill>
                <a:latin typeface="+mn-lt"/>
                <a:ea typeface="+mn-ea"/>
                <a:cs typeface="+mn-cs"/>
              </a:rPr>
              <a:t>Japan, 1700s, Edo period. Earthenware with glaze. Denver Art Museum: Gift of Mr. and Mrs. Ramsay Harris, 1993.12.</a:t>
            </a:r>
          </a:p>
          <a:p>
            <a:r>
              <a:rPr lang="en-US" sz="1200" b="0" i="0" u="none" strike="noStrike" kern="1200" baseline="0" dirty="0" err="1">
                <a:solidFill>
                  <a:schemeClr val="tx1"/>
                </a:solidFill>
                <a:latin typeface="+mn-lt"/>
                <a:ea typeface="+mn-ea"/>
                <a:cs typeface="+mn-cs"/>
              </a:rPr>
              <a:t>Issey</a:t>
            </a:r>
            <a:r>
              <a:rPr lang="en-US" sz="1200" b="0" i="0" u="none" strike="noStrike" kern="1200" baseline="0" dirty="0">
                <a:solidFill>
                  <a:schemeClr val="tx1"/>
                </a:solidFill>
                <a:latin typeface="+mn-lt"/>
                <a:ea typeface="+mn-ea"/>
                <a:cs typeface="+mn-cs"/>
              </a:rPr>
              <a:t> Miyake, </a:t>
            </a:r>
            <a:r>
              <a:rPr lang="en-US" sz="1200" b="0" i="1" u="none" strike="noStrike" kern="1200" baseline="0" dirty="0">
                <a:solidFill>
                  <a:schemeClr val="tx1"/>
                </a:solidFill>
                <a:latin typeface="+mn-lt"/>
                <a:ea typeface="+mn-ea"/>
                <a:cs typeface="+mn-cs"/>
              </a:rPr>
              <a:t>Jacket with Transformable</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Bustle and Asymmetric Skirt, </a:t>
            </a:r>
            <a:r>
              <a:rPr lang="en-US" sz="1200" b="0" i="0" u="none" strike="noStrike" kern="1200" baseline="0" dirty="0">
                <a:solidFill>
                  <a:schemeClr val="tx1"/>
                </a:solidFill>
                <a:latin typeface="+mn-lt"/>
                <a:ea typeface="+mn-ea"/>
                <a:cs typeface="+mn-cs"/>
              </a:rPr>
              <a:t>Autumn–Winter 1986–1987 collection. Japanese ikat-printed </a:t>
            </a:r>
          </a:p>
          <a:p>
            <a:r>
              <a:rPr lang="en-US" sz="1200" b="0" i="0" u="none" strike="noStrike" kern="1200" baseline="0" dirty="0">
                <a:solidFill>
                  <a:schemeClr val="tx1"/>
                </a:solidFill>
                <a:latin typeface="+mn-lt"/>
                <a:ea typeface="+mn-ea"/>
                <a:cs typeface="+mn-cs"/>
              </a:rPr>
              <a:t>cotton and silk. </a:t>
            </a:r>
            <a:r>
              <a:rPr lang="en-US" sz="1200" b="0" i="0" u="none" strike="noStrike" kern="1200" baseline="0" dirty="0" err="1">
                <a:solidFill>
                  <a:schemeClr val="tx1"/>
                </a:solidFill>
                <a:latin typeface="+mn-lt"/>
                <a:ea typeface="+mn-ea"/>
                <a:cs typeface="+mn-cs"/>
              </a:rPr>
              <a:t>Neusteter</a:t>
            </a:r>
            <a:r>
              <a:rPr lang="en-US" sz="1200" b="0" i="0" u="none" strike="noStrike" kern="1200" baseline="0" dirty="0">
                <a:solidFill>
                  <a:schemeClr val="tx1"/>
                </a:solidFill>
                <a:latin typeface="+mn-lt"/>
                <a:ea typeface="+mn-ea"/>
                <a:cs typeface="+mn-cs"/>
              </a:rPr>
              <a:t> Textile Collection at the Denver Art Museum: Purchased from various donors by exchange, 2016.91A–B.</a:t>
            </a:r>
          </a:p>
          <a:p>
            <a:r>
              <a:rPr lang="en-US" sz="1200" b="0" i="0" u="none" strike="noStrike" kern="1200" baseline="0" dirty="0">
                <a:solidFill>
                  <a:schemeClr val="tx1"/>
                </a:solidFill>
                <a:latin typeface="+mn-lt"/>
                <a:ea typeface="+mn-ea"/>
                <a:cs typeface="+mn-cs"/>
              </a:rPr>
              <a:t>Paul </a:t>
            </a:r>
            <a:r>
              <a:rPr lang="en-US" sz="1200" b="0" i="0" u="none" strike="noStrike" kern="1200" baseline="0" dirty="0" err="1">
                <a:solidFill>
                  <a:schemeClr val="tx1"/>
                </a:solidFill>
                <a:latin typeface="+mn-lt"/>
                <a:ea typeface="+mn-ea"/>
                <a:cs typeface="+mn-cs"/>
              </a:rPr>
              <a:t>Soldner</a:t>
            </a:r>
            <a:r>
              <a:rPr lang="en-US" sz="1200" b="0" i="0" u="none" strike="noStrike" kern="1200" baseline="0" dirty="0">
                <a:solidFill>
                  <a:schemeClr val="tx1"/>
                </a:solidFill>
                <a:latin typeface="+mn-lt"/>
                <a:ea typeface="+mn-ea"/>
                <a:cs typeface="+mn-cs"/>
              </a:rPr>
              <a:t> (American), </a:t>
            </a:r>
            <a:r>
              <a:rPr lang="en-US" sz="1200" b="0" i="1" u="none" strike="noStrike" kern="1200" baseline="0" dirty="0">
                <a:solidFill>
                  <a:schemeClr val="tx1"/>
                </a:solidFill>
                <a:latin typeface="+mn-lt"/>
                <a:ea typeface="+mn-ea"/>
                <a:cs typeface="+mn-cs"/>
              </a:rPr>
              <a:t>Untitled</a:t>
            </a:r>
            <a:r>
              <a:rPr lang="en-US" sz="1200" b="0" i="0" u="none" strike="noStrike" kern="1200" baseline="0" dirty="0">
                <a:solidFill>
                  <a:schemeClr val="tx1"/>
                </a:solidFill>
                <a:latin typeface="+mn-lt"/>
                <a:ea typeface="+mn-ea"/>
                <a:cs typeface="+mn-cs"/>
              </a:rPr>
              <a:t>, 2005. Stoneware. Funds from the Florence R. and Ralph L. Burgess Trust, 2008.1.</a:t>
            </a:r>
          </a:p>
          <a:p>
            <a:endParaRPr lang="en-US" sz="1200" b="1" i="0" kern="1200" dirty="0">
              <a:solidFill>
                <a:schemeClr val="tx1"/>
              </a:solidFill>
              <a:effectLst/>
              <a:latin typeface="+mn-lt"/>
              <a:ea typeface="+mn-ea"/>
              <a:cs typeface="+mn-cs"/>
            </a:endParaRPr>
          </a:p>
          <a:p>
            <a:pPr rtl="0" fontAlgn="base"/>
            <a:r>
              <a:rPr lang="en-US" sz="1200" b="1" i="0" kern="1200" dirty="0">
                <a:solidFill>
                  <a:schemeClr val="tx1"/>
                </a:solidFill>
                <a:effectLst/>
                <a:latin typeface="+mn-lt"/>
                <a:ea typeface="+mn-ea"/>
                <a:cs typeface="+mn-cs"/>
              </a:rPr>
              <a:t>Dig Deeper:</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Learn more about </a:t>
            </a:r>
            <a:r>
              <a:rPr lang="en-US" sz="1200" b="1" i="0" kern="1200" dirty="0" err="1">
                <a:solidFill>
                  <a:schemeClr val="tx1"/>
                </a:solidFill>
                <a:effectLst/>
                <a:latin typeface="+mn-lt"/>
                <a:ea typeface="+mn-ea"/>
                <a:cs typeface="+mn-cs"/>
              </a:rPr>
              <a:t>wabi-sabi</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3"/>
              </a:rPr>
              <a:t>https://www.youtube.com/watch?v=GEENibEDcus</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4"/>
              </a:rPr>
              <a:t>https://might-could.com/essays/making-art-the-wabi-sabi-way/</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5"/>
              </a:rPr>
              <a:t>https://napavalleymuseum.org/exhibition/wabi-sabi/</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Learn more about kawaii culture </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6"/>
              </a:rPr>
              <a:t>https://taiken.co/single/kawaii-culture-the-origins-and-meaning-of-cute-in-japanese/</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Learn more about ikebana </a:t>
            </a:r>
            <a:r>
              <a:rPr lang="en-US" sz="1200" b="0" i="0"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7"/>
              </a:rPr>
              <a:t>https://web-japan.org/kidsweb/virtual/ikebana/ikebana01.html</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Learn more about two other artists utilizing these Japanese aesthetics </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Tomomi </a:t>
            </a:r>
            <a:r>
              <a:rPr lang="en-US" sz="1200" b="1" i="0" kern="1200" dirty="0" err="1">
                <a:solidFill>
                  <a:schemeClr val="tx1"/>
                </a:solidFill>
                <a:effectLst/>
                <a:latin typeface="+mn-lt"/>
                <a:ea typeface="+mn-ea"/>
                <a:cs typeface="+mn-cs"/>
              </a:rPr>
              <a:t>Kamoshita</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8"/>
              </a:rPr>
              <a:t>https://www.setsugekkany.com/activities/events/utsuwa-and-kintsugi/</a:t>
            </a:r>
            <a:r>
              <a:rPr lang="en-US" sz="1200" b="0" i="0" kern="1200" dirty="0">
                <a:solidFill>
                  <a:schemeClr val="tx1"/>
                </a:solidFill>
                <a:effectLst/>
                <a:latin typeface="+mn-lt"/>
                <a:ea typeface="+mn-ea"/>
                <a:cs typeface="+mn-cs"/>
              </a:rPr>
              <a:t> </a:t>
            </a:r>
          </a:p>
          <a:p>
            <a:pPr rtl="0" fontAlgn="base"/>
            <a:r>
              <a:rPr lang="en-US" sz="1200" b="1" i="0" kern="1200" dirty="0" err="1">
                <a:solidFill>
                  <a:schemeClr val="tx1"/>
                </a:solidFill>
                <a:effectLst/>
                <a:latin typeface="+mn-lt"/>
                <a:ea typeface="+mn-ea"/>
                <a:cs typeface="+mn-cs"/>
              </a:rPr>
              <a:t>Bouke</a:t>
            </a:r>
            <a:r>
              <a:rPr lang="en-US" sz="1200" b="1" i="0" kern="1200" dirty="0">
                <a:solidFill>
                  <a:schemeClr val="tx1"/>
                </a:solidFill>
                <a:effectLst/>
                <a:latin typeface="+mn-lt"/>
                <a:ea typeface="+mn-ea"/>
                <a:cs typeface="+mn-cs"/>
              </a:rPr>
              <a:t> de Vries </a:t>
            </a:r>
            <a:r>
              <a:rPr lang="en-US" sz="1200" b="0" i="0"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9"/>
              </a:rPr>
              <a:t>https://www.thisiscolossal.com/2019/10/ceramics-by-bouke-de-vries/</a:t>
            </a:r>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BB19254-B92A-4611-A2DC-6BD368D81F5C}" type="slidenum">
              <a:rPr lang="en-US" smtClean="0"/>
              <a:t>7</a:t>
            </a:fld>
            <a:endParaRPr lang="en-US"/>
          </a:p>
        </p:txBody>
      </p:sp>
    </p:spTree>
    <p:extLst>
      <p:ext uri="{BB962C8B-B14F-4D97-AF65-F5344CB8AC3E}">
        <p14:creationId xmlns:p14="http://schemas.microsoft.com/office/powerpoint/2010/main" val="3732044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Learn more about bamboo – </a:t>
            </a:r>
            <a:r>
              <a:rPr lang="en-US" sz="1200" b="0" i="0" u="sng" strike="noStrike" kern="1200" dirty="0">
                <a:solidFill>
                  <a:schemeClr val="tx1"/>
                </a:solidFill>
                <a:effectLst/>
                <a:latin typeface="+mn-lt"/>
                <a:ea typeface="+mn-ea"/>
                <a:cs typeface="+mn-cs"/>
                <a:hlinkClick r:id="rId3"/>
              </a:rPr>
              <a:t>https://iopscience.iop.org/article/10.1088/1755-1315/300/5/052028/pdf</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Time lapse of bamboo growth – </a:t>
            </a:r>
            <a:r>
              <a:rPr lang="en-US" sz="1200" b="0" i="0" u="sng" strike="noStrike" kern="1200" dirty="0">
                <a:solidFill>
                  <a:schemeClr val="tx1"/>
                </a:solidFill>
                <a:effectLst/>
                <a:latin typeface="+mn-lt"/>
                <a:ea typeface="+mn-ea"/>
                <a:cs typeface="+mn-cs"/>
                <a:hlinkClick r:id="rId4"/>
              </a:rPr>
              <a:t>https://www.youtube.com/watch?v=FfDOMwFX5Hg</a:t>
            </a:r>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BB19254-B92A-4611-A2DC-6BD368D81F5C}" type="slidenum">
              <a:rPr lang="en-US" smtClean="0"/>
              <a:t>8</a:t>
            </a:fld>
            <a:endParaRPr lang="en-US"/>
          </a:p>
        </p:txBody>
      </p:sp>
    </p:spTree>
    <p:extLst>
      <p:ext uri="{BB962C8B-B14F-4D97-AF65-F5344CB8AC3E}">
        <p14:creationId xmlns:p14="http://schemas.microsoft.com/office/powerpoint/2010/main" val="3346479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0"/>
              </a:spcBef>
              <a:spcAft>
                <a:spcPct val="0"/>
              </a:spcAft>
            </a:pPr>
            <a:r>
              <a:rPr lang="en-US" altLang="en-US" sz="1200" dirty="0">
                <a:solidFill>
                  <a:srgbClr val="636466"/>
                </a:solidFill>
                <a:latin typeface="Calibri" panose="020F0502020204030204" pitchFamily="34" charset="0"/>
                <a:ea typeface="Calibri" panose="020F0502020204030204" pitchFamily="34" charset="0"/>
                <a:cs typeface="MarkW1G-Nr" charset="0"/>
              </a:rPr>
              <a:t>1. Hayakawa </a:t>
            </a:r>
            <a:r>
              <a:rPr lang="en-US" altLang="en-US" sz="1200" dirty="0" err="1">
                <a:solidFill>
                  <a:srgbClr val="636466"/>
                </a:solidFill>
                <a:latin typeface="Calibri" panose="020F0502020204030204" pitchFamily="34" charset="0"/>
                <a:ea typeface="Calibri" panose="020F0502020204030204" pitchFamily="34" charset="0"/>
                <a:cs typeface="MarkW1G-Nr" charset="0"/>
              </a:rPr>
              <a:t>Shokosai</a:t>
            </a:r>
            <a:r>
              <a:rPr lang="en-US" altLang="en-US" sz="1200" dirty="0">
                <a:solidFill>
                  <a:srgbClr val="636466"/>
                </a:solidFill>
                <a:latin typeface="Calibri" panose="020F0502020204030204" pitchFamily="34" charset="0"/>
                <a:ea typeface="Calibri" panose="020F0502020204030204" pitchFamily="34" charset="0"/>
                <a:cs typeface="MarkW1G-Nr" charset="0"/>
              </a:rPr>
              <a:t> V, </a:t>
            </a:r>
            <a:r>
              <a:rPr lang="en-US" altLang="en-US" sz="1200" i="1" dirty="0">
                <a:solidFill>
                  <a:srgbClr val="636466"/>
                </a:solidFill>
                <a:latin typeface="Calibri" panose="020F0502020204030204" pitchFamily="34" charset="0"/>
                <a:ea typeface="Calibri" panose="020F0502020204030204" pitchFamily="34" charset="0"/>
                <a:cs typeface="Mark W1G Narrow" charset="0"/>
              </a:rPr>
              <a:t>Display Tray with Open Weave</a:t>
            </a:r>
            <a:r>
              <a:rPr lang="en-US" altLang="en-US" sz="1200" dirty="0">
                <a:solidFill>
                  <a:srgbClr val="636466"/>
                </a:solidFill>
                <a:latin typeface="Calibri" panose="020F0502020204030204" pitchFamily="34" charset="0"/>
                <a:ea typeface="Calibri" panose="020F0502020204030204" pitchFamily="34" charset="0"/>
                <a:cs typeface="MarkW1G-Nr" charset="0"/>
              </a:rPr>
              <a:t>, bamboo. In memory of Paul M. Hoff Jr., Gift of Paul M. Hoff III and Hazel W. Hoff. 2001.667. </a:t>
            </a:r>
            <a:endParaRPr lang="en-US" altLang="en-US" sz="1200" dirty="0">
              <a:solidFill>
                <a:srgbClr val="636466"/>
              </a:solidFill>
              <a:latin typeface="Calibri" panose="020F0502020204030204" pitchFamily="34" charset="0"/>
            </a:endParaRPr>
          </a:p>
          <a:p>
            <a:pPr eaLnBrk="0" fontAlgn="base" hangingPunct="0">
              <a:spcBef>
                <a:spcPct val="0"/>
              </a:spcBef>
              <a:spcAft>
                <a:spcPct val="0"/>
              </a:spcAft>
            </a:pPr>
            <a:r>
              <a:rPr lang="en-US" altLang="en-US" sz="1200" dirty="0">
                <a:solidFill>
                  <a:srgbClr val="636466"/>
                </a:solidFill>
                <a:latin typeface="Calibri" panose="020F0502020204030204" pitchFamily="34" charset="0"/>
                <a:ea typeface="Calibri" panose="020F0502020204030204" pitchFamily="34" charset="0"/>
                <a:cs typeface="MarkW1G-Nr" charset="0"/>
              </a:rPr>
              <a:t>2.John </a:t>
            </a:r>
            <a:r>
              <a:rPr lang="en-US" altLang="en-US" sz="1200" dirty="0" err="1">
                <a:solidFill>
                  <a:srgbClr val="636466"/>
                </a:solidFill>
                <a:latin typeface="Calibri" panose="020F0502020204030204" pitchFamily="34" charset="0"/>
                <a:ea typeface="Calibri" panose="020F0502020204030204" pitchFamily="34" charset="0"/>
                <a:cs typeface="MarkW1G-Nr" charset="0"/>
              </a:rPr>
              <a:t>Pfahl</a:t>
            </a:r>
            <a:r>
              <a:rPr lang="en-US" altLang="en-US" sz="1200" dirty="0">
                <a:solidFill>
                  <a:srgbClr val="636466"/>
                </a:solidFill>
                <a:latin typeface="Calibri" panose="020F0502020204030204" pitchFamily="34" charset="0"/>
                <a:ea typeface="Calibri" panose="020F0502020204030204" pitchFamily="34" charset="0"/>
                <a:cs typeface="MarkW1G-Nr" charset="0"/>
              </a:rPr>
              <a:t>, </a:t>
            </a:r>
            <a:r>
              <a:rPr lang="en-US" altLang="en-US" sz="1200" i="1" dirty="0">
                <a:solidFill>
                  <a:srgbClr val="636466"/>
                </a:solidFill>
                <a:latin typeface="Calibri" panose="020F0502020204030204" pitchFamily="34" charset="0"/>
                <a:ea typeface="Calibri" panose="020F0502020204030204" pitchFamily="34" charset="0"/>
                <a:cs typeface="Mark W1G Narrow" charset="0"/>
              </a:rPr>
              <a:t>Bamboo Lightning</a:t>
            </a:r>
            <a:r>
              <a:rPr lang="en-US" altLang="en-US" sz="1200" dirty="0">
                <a:solidFill>
                  <a:srgbClr val="636466"/>
                </a:solidFill>
                <a:latin typeface="Calibri" panose="020F0502020204030204" pitchFamily="34" charset="0"/>
                <a:ea typeface="Calibri" panose="020F0502020204030204" pitchFamily="34" charset="0"/>
                <a:cs typeface="MarkW1G-Nr" charset="0"/>
              </a:rPr>
              <a:t>, Penland, North Carolina, 1977. Dye transfer print; 8 x 10 inches. Denver Art Museum: Gift of Mr. and Mrs. Martin Marx, 1992.5.13. © Estate of John </a:t>
            </a:r>
            <a:r>
              <a:rPr lang="en-US" altLang="en-US" sz="1200" dirty="0" err="1">
                <a:solidFill>
                  <a:srgbClr val="636466"/>
                </a:solidFill>
                <a:latin typeface="Calibri" panose="020F0502020204030204" pitchFamily="34" charset="0"/>
                <a:ea typeface="Calibri" panose="020F0502020204030204" pitchFamily="34" charset="0"/>
                <a:cs typeface="MarkW1G-Nr" charset="0"/>
              </a:rPr>
              <a:t>Pfahl</a:t>
            </a:r>
            <a:r>
              <a:rPr lang="en-US" altLang="en-US" sz="1200" dirty="0">
                <a:solidFill>
                  <a:srgbClr val="636466"/>
                </a:solidFill>
                <a:latin typeface="Calibri" panose="020F0502020204030204" pitchFamily="34" charset="0"/>
                <a:ea typeface="Calibri" panose="020F0502020204030204" pitchFamily="34" charset="0"/>
                <a:cs typeface="MarkW1G-Nr" charset="0"/>
              </a:rPr>
              <a:t> </a:t>
            </a:r>
            <a:endParaRPr lang="en-US" altLang="en-US" sz="1200" dirty="0">
              <a:solidFill>
                <a:srgbClr val="636466"/>
              </a:solidFill>
              <a:latin typeface="Calibri" panose="020F0502020204030204" pitchFamily="34" charset="0"/>
            </a:endParaRPr>
          </a:p>
          <a:p>
            <a:pPr eaLnBrk="0" fontAlgn="base" hangingPunct="0">
              <a:spcBef>
                <a:spcPct val="0"/>
              </a:spcBef>
              <a:spcAft>
                <a:spcPct val="0"/>
              </a:spcAft>
            </a:pPr>
            <a:r>
              <a:rPr kumimoji="0" lang="en-US" altLang="en-US" sz="1200" b="0" i="1" u="none" strike="noStrike" cap="none" normalizeH="0" baseline="0" dirty="0">
                <a:ln>
                  <a:noFill/>
                </a:ln>
                <a:solidFill>
                  <a:srgbClr val="636466"/>
                </a:solidFill>
                <a:effectLst/>
                <a:latin typeface="Calibri" panose="020F0502020204030204" pitchFamily="34" charset="0"/>
                <a:ea typeface="Calibri" panose="020F0502020204030204" pitchFamily="34" charset="0"/>
                <a:cs typeface="Calibri" panose="020F0502020204030204" pitchFamily="34" charset="0"/>
              </a:rPr>
              <a:t>3. Dining Set in Gourd-Shaped Container.</a:t>
            </a:r>
            <a:r>
              <a:rPr kumimoji="0" lang="en-US" altLang="en-US" sz="1200" b="0" i="0" u="none" strike="noStrike" cap="none" normalizeH="0" baseline="0" dirty="0">
                <a:ln>
                  <a:noFill/>
                </a:ln>
                <a:solidFill>
                  <a:srgbClr val="636466"/>
                </a:solidFill>
                <a:effectLst/>
                <a:ea typeface="Calibri" panose="020F0502020204030204" pitchFamily="34" charset="0"/>
                <a:cs typeface="MarkW1G-Nr" charset="0"/>
              </a:rPr>
              <a:t> China, </a:t>
            </a:r>
            <a:r>
              <a:rPr lang="en-US" sz="1200" dirty="0">
                <a:solidFill>
                  <a:srgbClr val="636466"/>
                </a:solidFill>
              </a:rPr>
              <a:t>1700s-1800s, Qing dynasty (re-lacquered Japan, late 1940s).</a:t>
            </a:r>
            <a:r>
              <a:rPr kumimoji="0" lang="en-US" altLang="en-US" sz="1200" b="0" i="0" u="none" strike="noStrike" cap="none" normalizeH="0" baseline="0" dirty="0">
                <a:ln>
                  <a:noFill/>
                </a:ln>
                <a:solidFill>
                  <a:srgbClr val="636466"/>
                </a:solidFill>
                <a:effectLst/>
                <a:ea typeface="Calibri" panose="020F0502020204030204" pitchFamily="34" charset="0"/>
                <a:cs typeface="MarkW1G-Nr" charset="0"/>
              </a:rPr>
              <a:t>Bamboo, paper, lacquer and metal. Gift of Adelle Lutz and David Byrne. 2004.885.1-32.</a:t>
            </a:r>
            <a:r>
              <a:rPr kumimoji="0" lang="en-US" altLang="en-US" sz="1200" b="0" i="0" u="none" strike="noStrike" cap="none" normalizeH="0" baseline="0" dirty="0">
                <a:ln>
                  <a:noFill/>
                </a:ln>
                <a:solidFill>
                  <a:srgbClr val="636466"/>
                </a:solidFill>
                <a:effectLst/>
                <a:latin typeface="Calibri" panose="020F0502020204030204" pitchFamily="34" charset="0"/>
                <a:ea typeface="Calibri" panose="020F0502020204030204" pitchFamily="34" charset="0"/>
                <a:cs typeface="MarkW1G-Nr" charset="0"/>
              </a:rPr>
              <a:t> </a:t>
            </a:r>
            <a:endParaRPr kumimoji="0" lang="en-US" altLang="en-US" sz="1200" b="0" i="0" u="none" strike="noStrike" cap="none" normalizeH="0" baseline="0" dirty="0">
              <a:ln>
                <a:noFill/>
              </a:ln>
              <a:solidFill>
                <a:srgbClr val="636466"/>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636466"/>
                </a:solidFill>
                <a:effectLst/>
                <a:latin typeface="Calibri" panose="020F0502020204030204" pitchFamily="34" charset="0"/>
                <a:ea typeface="Calibri" panose="020F0502020204030204" pitchFamily="34" charset="0"/>
                <a:cs typeface="Mark W1G Narrow" charset="0"/>
              </a:rPr>
              <a:t>4. Hat String,</a:t>
            </a:r>
            <a:r>
              <a:rPr kumimoji="0" lang="en-US" altLang="en-US" sz="1200" b="0" i="0" u="none" strike="noStrike" cap="none" normalizeH="0" baseline="0" dirty="0">
                <a:ln>
                  <a:noFill/>
                </a:ln>
                <a:solidFill>
                  <a:srgbClr val="636466"/>
                </a:solidFill>
                <a:effectLst/>
                <a:latin typeface="Calibri" panose="020F0502020204030204" pitchFamily="34" charset="0"/>
                <a:ea typeface="Calibri" panose="020F0502020204030204" pitchFamily="34" charset="0"/>
                <a:cs typeface="MarkW1G-Nr" charset="0"/>
              </a:rPr>
              <a:t> Korea about 1857, Joseon period. Bamboo. Gift of the Lutz Bamboo Collection, 1983.526. </a:t>
            </a:r>
            <a:endParaRPr kumimoji="0" lang="en-US" altLang="en-US" sz="1200" b="0" i="0" u="none" strike="noStrike" cap="none" normalizeH="0" baseline="0" dirty="0">
              <a:ln>
                <a:noFill/>
              </a:ln>
              <a:solidFill>
                <a:srgbClr val="636466"/>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636466"/>
                </a:solidFill>
                <a:effectLst/>
                <a:latin typeface="Calibri" panose="020F0502020204030204" pitchFamily="34" charset="0"/>
                <a:ea typeface="Calibri" panose="020F0502020204030204" pitchFamily="34" charset="0"/>
                <a:cs typeface="Mark W1G Narrow" charset="0"/>
              </a:rPr>
              <a:t>5. Incense Tray with Three Friends of Winter</a:t>
            </a:r>
            <a:r>
              <a:rPr kumimoji="0" lang="en-US" altLang="en-US" sz="1200" b="0" i="0" u="none" strike="noStrike" cap="none" normalizeH="0" baseline="0" dirty="0">
                <a:ln>
                  <a:noFill/>
                </a:ln>
                <a:solidFill>
                  <a:srgbClr val="636466"/>
                </a:solidFill>
                <a:effectLst/>
                <a:latin typeface="Calibri" panose="020F0502020204030204" pitchFamily="34" charset="0"/>
                <a:ea typeface="Calibri" panose="020F0502020204030204" pitchFamily="34" charset="0"/>
                <a:cs typeface="MarkW1G-Nr" charset="0"/>
              </a:rPr>
              <a:t>, Signed:</a:t>
            </a:r>
            <a:r>
              <a:rPr kumimoji="0" lang="en-US" altLang="en-US" sz="1200" b="0" i="1" u="none" strike="noStrike" cap="none" normalizeH="0" baseline="0" dirty="0">
                <a:ln>
                  <a:noFill/>
                </a:ln>
                <a:solidFill>
                  <a:srgbClr val="636466"/>
                </a:solidFill>
                <a:effectLst/>
                <a:latin typeface="Calibri" panose="020F0502020204030204" pitchFamily="34" charset="0"/>
                <a:ea typeface="Calibri" panose="020F0502020204030204" pitchFamily="34" charset="0"/>
                <a:cs typeface="Mark W1G Narrow" charset="0"/>
              </a:rPr>
              <a:t> </a:t>
            </a:r>
            <a:r>
              <a:rPr kumimoji="0" lang="en-US" altLang="en-US" sz="1200" b="0" i="0" u="none" strike="noStrike" cap="none" normalizeH="0" baseline="0" dirty="0" err="1">
                <a:ln>
                  <a:noFill/>
                </a:ln>
                <a:solidFill>
                  <a:srgbClr val="636466"/>
                </a:solidFill>
                <a:effectLst/>
                <a:latin typeface="Calibri" panose="020F0502020204030204" pitchFamily="34" charset="0"/>
                <a:ea typeface="Calibri" panose="020F0502020204030204" pitchFamily="34" charset="0"/>
                <a:cs typeface="MarkW1G-Nr" charset="0"/>
              </a:rPr>
              <a:t>Chikusen</a:t>
            </a:r>
            <a:r>
              <a:rPr kumimoji="0" lang="en-US" altLang="en-US" sz="1200" b="0" i="0" u="none" strike="noStrike" cap="none" normalizeH="0" baseline="0" dirty="0">
                <a:ln>
                  <a:noFill/>
                </a:ln>
                <a:solidFill>
                  <a:srgbClr val="636466"/>
                </a:solidFill>
                <a:effectLst/>
                <a:latin typeface="Calibri" panose="020F0502020204030204" pitchFamily="34" charset="0"/>
                <a:ea typeface="Calibri" panose="020F0502020204030204" pitchFamily="34" charset="0"/>
                <a:cs typeface="MarkW1G-Nr" charset="0"/>
              </a:rPr>
              <a:t>, Japan, mid-1900s, Showa period.</a:t>
            </a:r>
            <a:r>
              <a:rPr kumimoji="0" lang="en-US" altLang="en-US" sz="1200" b="0" i="1" u="none" strike="noStrike" cap="none" normalizeH="0" baseline="0" dirty="0">
                <a:ln>
                  <a:noFill/>
                </a:ln>
                <a:solidFill>
                  <a:srgbClr val="636466"/>
                </a:solidFill>
                <a:effectLst/>
                <a:latin typeface="Calibri" panose="020F0502020204030204" pitchFamily="34" charset="0"/>
                <a:ea typeface="Calibri" panose="020F0502020204030204" pitchFamily="34" charset="0"/>
                <a:cs typeface="Mark W1G Narrow" charset="0"/>
              </a:rPr>
              <a:t> </a:t>
            </a:r>
            <a:r>
              <a:rPr kumimoji="0" lang="en-US" altLang="en-US" sz="1200" b="0" i="0" u="none" strike="noStrike" cap="none" normalizeH="0" baseline="0" dirty="0">
                <a:ln>
                  <a:noFill/>
                </a:ln>
                <a:solidFill>
                  <a:srgbClr val="636466"/>
                </a:solidFill>
                <a:effectLst/>
                <a:latin typeface="Calibri" panose="020F0502020204030204" pitchFamily="34" charset="0"/>
                <a:ea typeface="Calibri" panose="020F0502020204030204" pitchFamily="34" charset="0"/>
                <a:cs typeface="MarkW1G-Nr" charset="0"/>
              </a:rPr>
              <a:t>Bamboo and lacquer.  </a:t>
            </a:r>
            <a:endParaRPr kumimoji="0" lang="en-US" altLang="en-US" sz="1200" b="0" i="0" u="none" strike="noStrike" cap="none" normalizeH="0" baseline="0" dirty="0">
              <a:ln>
                <a:noFill/>
              </a:ln>
              <a:solidFill>
                <a:srgbClr val="636466"/>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636466"/>
                </a:solidFill>
                <a:effectLst/>
                <a:latin typeface="Calibri" panose="020F0502020204030204" pitchFamily="34" charset="0"/>
                <a:ea typeface="Calibri" panose="020F0502020204030204" pitchFamily="34" charset="0"/>
                <a:cs typeface="MarkW1G-Nr" charset="0"/>
              </a:rPr>
              <a:t>Lutz Bamboo Collection, gift of Tina Chow, Maximillian Chow, and Malu Byrne, 2009.728. </a:t>
            </a:r>
            <a:endParaRPr kumimoji="0" lang="en-US" altLang="en-US" sz="1200" b="0" i="0" u="none" strike="noStrike" cap="none" normalizeH="0" baseline="0" dirty="0">
              <a:ln>
                <a:noFill/>
              </a:ln>
              <a:solidFill>
                <a:srgbClr val="636466"/>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BB19254-B92A-4611-A2DC-6BD368D81F5C}" type="slidenum">
              <a:rPr lang="en-US" smtClean="0"/>
              <a:t>9</a:t>
            </a:fld>
            <a:endParaRPr lang="en-US"/>
          </a:p>
        </p:txBody>
      </p:sp>
    </p:spTree>
    <p:extLst>
      <p:ext uri="{BB962C8B-B14F-4D97-AF65-F5344CB8AC3E}">
        <p14:creationId xmlns:p14="http://schemas.microsoft.com/office/powerpoint/2010/main" val="3170124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B19254-B92A-4611-A2DC-6BD368D81F5C}" type="slidenum">
              <a:rPr lang="en-US" smtClean="0"/>
              <a:t>10</a:t>
            </a:fld>
            <a:endParaRPr lang="en-US"/>
          </a:p>
        </p:txBody>
      </p:sp>
    </p:spTree>
    <p:extLst>
      <p:ext uri="{BB962C8B-B14F-4D97-AF65-F5344CB8AC3E}">
        <p14:creationId xmlns:p14="http://schemas.microsoft.com/office/powerpoint/2010/main" val="3035917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B19254-B92A-4611-A2DC-6BD368D81F5C}" type="slidenum">
              <a:rPr lang="en-US" smtClean="0"/>
              <a:t>11</a:t>
            </a:fld>
            <a:endParaRPr lang="en-US"/>
          </a:p>
        </p:txBody>
      </p:sp>
    </p:spTree>
    <p:extLst>
      <p:ext uri="{BB962C8B-B14F-4D97-AF65-F5344CB8AC3E}">
        <p14:creationId xmlns:p14="http://schemas.microsoft.com/office/powerpoint/2010/main" val="1832149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2548-4312-4509-853A-17940BC138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8E8330-1D85-4E12-AEA3-F37DAAB4BA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F6A2BD-FAD4-4612-80C4-EE0A2422D805}"/>
              </a:ext>
            </a:extLst>
          </p:cNvPr>
          <p:cNvSpPr>
            <a:spLocks noGrp="1"/>
          </p:cNvSpPr>
          <p:nvPr>
            <p:ph type="dt" sz="half" idx="10"/>
          </p:nvPr>
        </p:nvSpPr>
        <p:spPr/>
        <p:txBody>
          <a:bodyPr/>
          <a:lstStyle/>
          <a:p>
            <a:fld id="{5D103C43-1FBF-4E40-A6A5-DEDBA9705F28}" type="datetimeFigureOut">
              <a:rPr lang="en-US" smtClean="0"/>
              <a:t>4/12/2021</a:t>
            </a:fld>
            <a:endParaRPr lang="en-US"/>
          </a:p>
        </p:txBody>
      </p:sp>
      <p:sp>
        <p:nvSpPr>
          <p:cNvPr id="5" name="Footer Placeholder 4">
            <a:extLst>
              <a:ext uri="{FF2B5EF4-FFF2-40B4-BE49-F238E27FC236}">
                <a16:creationId xmlns:a16="http://schemas.microsoft.com/office/drawing/2014/main" id="{62EEF9A7-5241-4496-92E3-3A22CDF6A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A9427-FA31-4755-B72B-1CF0AF1990BB}"/>
              </a:ext>
            </a:extLst>
          </p:cNvPr>
          <p:cNvSpPr>
            <a:spLocks noGrp="1"/>
          </p:cNvSpPr>
          <p:nvPr>
            <p:ph type="sldNum" sz="quarter" idx="12"/>
          </p:nvPr>
        </p:nvSpPr>
        <p:spPr/>
        <p:txBody>
          <a:bodyPr/>
          <a:lstStyle/>
          <a:p>
            <a:fld id="{E7100CB3-2DFA-4061-A5E1-5BDE003EEF4B}" type="slidenum">
              <a:rPr lang="en-US" smtClean="0"/>
              <a:t>‹#›</a:t>
            </a:fld>
            <a:endParaRPr lang="en-US"/>
          </a:p>
        </p:txBody>
      </p:sp>
    </p:spTree>
    <p:extLst>
      <p:ext uri="{BB962C8B-B14F-4D97-AF65-F5344CB8AC3E}">
        <p14:creationId xmlns:p14="http://schemas.microsoft.com/office/powerpoint/2010/main" val="139074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9F96E-3567-41A7-9992-F7F76C88B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D954AE-0CED-4051-8B21-08B5E5DF2E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204F3-CA83-4F8D-B70D-1A6EEA661572}"/>
              </a:ext>
            </a:extLst>
          </p:cNvPr>
          <p:cNvSpPr>
            <a:spLocks noGrp="1"/>
          </p:cNvSpPr>
          <p:nvPr>
            <p:ph type="dt" sz="half" idx="10"/>
          </p:nvPr>
        </p:nvSpPr>
        <p:spPr/>
        <p:txBody>
          <a:bodyPr/>
          <a:lstStyle/>
          <a:p>
            <a:fld id="{5D103C43-1FBF-4E40-A6A5-DEDBA9705F28}" type="datetimeFigureOut">
              <a:rPr lang="en-US" smtClean="0"/>
              <a:t>4/12/2021</a:t>
            </a:fld>
            <a:endParaRPr lang="en-US"/>
          </a:p>
        </p:txBody>
      </p:sp>
      <p:sp>
        <p:nvSpPr>
          <p:cNvPr id="5" name="Footer Placeholder 4">
            <a:extLst>
              <a:ext uri="{FF2B5EF4-FFF2-40B4-BE49-F238E27FC236}">
                <a16:creationId xmlns:a16="http://schemas.microsoft.com/office/drawing/2014/main" id="{6B2BD5C1-2A4D-4B0A-AA25-81FDEE294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14B32D-362E-426A-8FA8-7196C565461C}"/>
              </a:ext>
            </a:extLst>
          </p:cNvPr>
          <p:cNvSpPr>
            <a:spLocks noGrp="1"/>
          </p:cNvSpPr>
          <p:nvPr>
            <p:ph type="sldNum" sz="quarter" idx="12"/>
          </p:nvPr>
        </p:nvSpPr>
        <p:spPr/>
        <p:txBody>
          <a:bodyPr/>
          <a:lstStyle/>
          <a:p>
            <a:fld id="{E7100CB3-2DFA-4061-A5E1-5BDE003EEF4B}" type="slidenum">
              <a:rPr lang="en-US" smtClean="0"/>
              <a:t>‹#›</a:t>
            </a:fld>
            <a:endParaRPr lang="en-US"/>
          </a:p>
        </p:txBody>
      </p:sp>
    </p:spTree>
    <p:extLst>
      <p:ext uri="{BB962C8B-B14F-4D97-AF65-F5344CB8AC3E}">
        <p14:creationId xmlns:p14="http://schemas.microsoft.com/office/powerpoint/2010/main" val="3220325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8C16A2-0E2D-4E37-93A3-FC83B0CA80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7A50A9-1D9A-4396-9DAA-68C7610BEB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70274E-4FD7-414A-BF8C-BE04B7EC0F26}"/>
              </a:ext>
            </a:extLst>
          </p:cNvPr>
          <p:cNvSpPr>
            <a:spLocks noGrp="1"/>
          </p:cNvSpPr>
          <p:nvPr>
            <p:ph type="dt" sz="half" idx="10"/>
          </p:nvPr>
        </p:nvSpPr>
        <p:spPr/>
        <p:txBody>
          <a:bodyPr/>
          <a:lstStyle/>
          <a:p>
            <a:fld id="{5D103C43-1FBF-4E40-A6A5-DEDBA9705F28}" type="datetimeFigureOut">
              <a:rPr lang="en-US" smtClean="0"/>
              <a:t>4/12/2021</a:t>
            </a:fld>
            <a:endParaRPr lang="en-US"/>
          </a:p>
        </p:txBody>
      </p:sp>
      <p:sp>
        <p:nvSpPr>
          <p:cNvPr id="5" name="Footer Placeholder 4">
            <a:extLst>
              <a:ext uri="{FF2B5EF4-FFF2-40B4-BE49-F238E27FC236}">
                <a16:creationId xmlns:a16="http://schemas.microsoft.com/office/drawing/2014/main" id="{50A13310-FD89-4C46-B967-4779FF7CE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D3339-66AD-47FC-986D-A003FB98CE14}"/>
              </a:ext>
            </a:extLst>
          </p:cNvPr>
          <p:cNvSpPr>
            <a:spLocks noGrp="1"/>
          </p:cNvSpPr>
          <p:nvPr>
            <p:ph type="sldNum" sz="quarter" idx="12"/>
          </p:nvPr>
        </p:nvSpPr>
        <p:spPr/>
        <p:txBody>
          <a:bodyPr/>
          <a:lstStyle/>
          <a:p>
            <a:fld id="{E7100CB3-2DFA-4061-A5E1-5BDE003EEF4B}" type="slidenum">
              <a:rPr lang="en-US" smtClean="0"/>
              <a:t>‹#›</a:t>
            </a:fld>
            <a:endParaRPr lang="en-US"/>
          </a:p>
        </p:txBody>
      </p:sp>
    </p:spTree>
    <p:extLst>
      <p:ext uri="{BB962C8B-B14F-4D97-AF65-F5344CB8AC3E}">
        <p14:creationId xmlns:p14="http://schemas.microsoft.com/office/powerpoint/2010/main" val="3156517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5963F-726F-498B-B7F0-A4BBF78A0C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B16895-3C0A-4E43-AC92-A4D4E15B6D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A668DE-40A9-435A-BDD4-3F296C63A397}"/>
              </a:ext>
            </a:extLst>
          </p:cNvPr>
          <p:cNvSpPr>
            <a:spLocks noGrp="1"/>
          </p:cNvSpPr>
          <p:nvPr>
            <p:ph type="dt" sz="half" idx="10"/>
          </p:nvPr>
        </p:nvSpPr>
        <p:spPr/>
        <p:txBody>
          <a:bodyPr/>
          <a:lstStyle/>
          <a:p>
            <a:fld id="{5D103C43-1FBF-4E40-A6A5-DEDBA9705F28}" type="datetimeFigureOut">
              <a:rPr lang="en-US" smtClean="0"/>
              <a:t>4/12/2021</a:t>
            </a:fld>
            <a:endParaRPr lang="en-US"/>
          </a:p>
        </p:txBody>
      </p:sp>
      <p:sp>
        <p:nvSpPr>
          <p:cNvPr id="5" name="Footer Placeholder 4">
            <a:extLst>
              <a:ext uri="{FF2B5EF4-FFF2-40B4-BE49-F238E27FC236}">
                <a16:creationId xmlns:a16="http://schemas.microsoft.com/office/drawing/2014/main" id="{76B45BC3-3EFD-4F40-8B80-BE5F77428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34126C-4956-449F-A351-6634C115DB2E}"/>
              </a:ext>
            </a:extLst>
          </p:cNvPr>
          <p:cNvSpPr>
            <a:spLocks noGrp="1"/>
          </p:cNvSpPr>
          <p:nvPr>
            <p:ph type="sldNum" sz="quarter" idx="12"/>
          </p:nvPr>
        </p:nvSpPr>
        <p:spPr/>
        <p:txBody>
          <a:bodyPr/>
          <a:lstStyle/>
          <a:p>
            <a:fld id="{E7100CB3-2DFA-4061-A5E1-5BDE003EEF4B}" type="slidenum">
              <a:rPr lang="en-US" smtClean="0"/>
              <a:t>‹#›</a:t>
            </a:fld>
            <a:endParaRPr lang="en-US"/>
          </a:p>
        </p:txBody>
      </p:sp>
    </p:spTree>
    <p:extLst>
      <p:ext uri="{BB962C8B-B14F-4D97-AF65-F5344CB8AC3E}">
        <p14:creationId xmlns:p14="http://schemas.microsoft.com/office/powerpoint/2010/main" val="340906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9088-C57C-4DAF-9F4F-39B3BB35E7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224843-27C8-49CB-91D5-4C72A70252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6A286A-8DDA-4C45-AEAD-E4B509530A42}"/>
              </a:ext>
            </a:extLst>
          </p:cNvPr>
          <p:cNvSpPr>
            <a:spLocks noGrp="1"/>
          </p:cNvSpPr>
          <p:nvPr>
            <p:ph type="dt" sz="half" idx="10"/>
          </p:nvPr>
        </p:nvSpPr>
        <p:spPr/>
        <p:txBody>
          <a:bodyPr/>
          <a:lstStyle/>
          <a:p>
            <a:fld id="{5D103C43-1FBF-4E40-A6A5-DEDBA9705F28}" type="datetimeFigureOut">
              <a:rPr lang="en-US" smtClean="0"/>
              <a:t>4/12/2021</a:t>
            </a:fld>
            <a:endParaRPr lang="en-US"/>
          </a:p>
        </p:txBody>
      </p:sp>
      <p:sp>
        <p:nvSpPr>
          <p:cNvPr id="5" name="Footer Placeholder 4">
            <a:extLst>
              <a:ext uri="{FF2B5EF4-FFF2-40B4-BE49-F238E27FC236}">
                <a16:creationId xmlns:a16="http://schemas.microsoft.com/office/drawing/2014/main" id="{DB166704-B482-4F90-A5CA-9B6BD75B2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DAC23-7FD4-4E66-A162-E2A1C96C04E8}"/>
              </a:ext>
            </a:extLst>
          </p:cNvPr>
          <p:cNvSpPr>
            <a:spLocks noGrp="1"/>
          </p:cNvSpPr>
          <p:nvPr>
            <p:ph type="sldNum" sz="quarter" idx="12"/>
          </p:nvPr>
        </p:nvSpPr>
        <p:spPr/>
        <p:txBody>
          <a:bodyPr/>
          <a:lstStyle/>
          <a:p>
            <a:fld id="{E7100CB3-2DFA-4061-A5E1-5BDE003EEF4B}" type="slidenum">
              <a:rPr lang="en-US" smtClean="0"/>
              <a:t>‹#›</a:t>
            </a:fld>
            <a:endParaRPr lang="en-US"/>
          </a:p>
        </p:txBody>
      </p:sp>
    </p:spTree>
    <p:extLst>
      <p:ext uri="{BB962C8B-B14F-4D97-AF65-F5344CB8AC3E}">
        <p14:creationId xmlns:p14="http://schemas.microsoft.com/office/powerpoint/2010/main" val="427911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CB00-2683-464F-830C-C09EDC8F43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DDD234-FFDE-49F0-B74F-BAFCDF2D82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5C635-6A9A-4876-B2FB-088FE313B5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100B4-1C2A-44A5-97D6-6066A7044945}"/>
              </a:ext>
            </a:extLst>
          </p:cNvPr>
          <p:cNvSpPr>
            <a:spLocks noGrp="1"/>
          </p:cNvSpPr>
          <p:nvPr>
            <p:ph type="dt" sz="half" idx="10"/>
          </p:nvPr>
        </p:nvSpPr>
        <p:spPr/>
        <p:txBody>
          <a:bodyPr/>
          <a:lstStyle/>
          <a:p>
            <a:fld id="{5D103C43-1FBF-4E40-A6A5-DEDBA9705F28}" type="datetimeFigureOut">
              <a:rPr lang="en-US" smtClean="0"/>
              <a:t>4/12/2021</a:t>
            </a:fld>
            <a:endParaRPr lang="en-US"/>
          </a:p>
        </p:txBody>
      </p:sp>
      <p:sp>
        <p:nvSpPr>
          <p:cNvPr id="6" name="Footer Placeholder 5">
            <a:extLst>
              <a:ext uri="{FF2B5EF4-FFF2-40B4-BE49-F238E27FC236}">
                <a16:creationId xmlns:a16="http://schemas.microsoft.com/office/drawing/2014/main" id="{608747E9-6D57-468A-94CD-A5D20BBD49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480A87-1633-4031-81EC-0B07E1B48821}"/>
              </a:ext>
            </a:extLst>
          </p:cNvPr>
          <p:cNvSpPr>
            <a:spLocks noGrp="1"/>
          </p:cNvSpPr>
          <p:nvPr>
            <p:ph type="sldNum" sz="quarter" idx="12"/>
          </p:nvPr>
        </p:nvSpPr>
        <p:spPr/>
        <p:txBody>
          <a:bodyPr/>
          <a:lstStyle/>
          <a:p>
            <a:fld id="{E7100CB3-2DFA-4061-A5E1-5BDE003EEF4B}" type="slidenum">
              <a:rPr lang="en-US" smtClean="0"/>
              <a:t>‹#›</a:t>
            </a:fld>
            <a:endParaRPr lang="en-US"/>
          </a:p>
        </p:txBody>
      </p:sp>
    </p:spTree>
    <p:extLst>
      <p:ext uri="{BB962C8B-B14F-4D97-AF65-F5344CB8AC3E}">
        <p14:creationId xmlns:p14="http://schemas.microsoft.com/office/powerpoint/2010/main" val="52590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D4C1B-BBA5-4DEC-A68F-13210E3CE3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532A32-172E-43D9-BB60-EBFB580EB4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6EF7FC-36E7-4AD0-A8A5-1281071A8B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300F14-11A4-4CB8-AA30-CA052993DC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62F4FA-424C-4B67-B5BB-ED697D3111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3EFD51-BBD6-4A41-90EE-E4FCE7E72141}"/>
              </a:ext>
            </a:extLst>
          </p:cNvPr>
          <p:cNvSpPr>
            <a:spLocks noGrp="1"/>
          </p:cNvSpPr>
          <p:nvPr>
            <p:ph type="dt" sz="half" idx="10"/>
          </p:nvPr>
        </p:nvSpPr>
        <p:spPr/>
        <p:txBody>
          <a:bodyPr/>
          <a:lstStyle/>
          <a:p>
            <a:fld id="{5D103C43-1FBF-4E40-A6A5-DEDBA9705F28}" type="datetimeFigureOut">
              <a:rPr lang="en-US" smtClean="0"/>
              <a:t>4/12/2021</a:t>
            </a:fld>
            <a:endParaRPr lang="en-US"/>
          </a:p>
        </p:txBody>
      </p:sp>
      <p:sp>
        <p:nvSpPr>
          <p:cNvPr id="8" name="Footer Placeholder 7">
            <a:extLst>
              <a:ext uri="{FF2B5EF4-FFF2-40B4-BE49-F238E27FC236}">
                <a16:creationId xmlns:a16="http://schemas.microsoft.com/office/drawing/2014/main" id="{5BBB2FF8-C5BB-47F6-803C-04F8BD7239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89F01B-9388-4F4B-9B1D-FB597ADC1A42}"/>
              </a:ext>
            </a:extLst>
          </p:cNvPr>
          <p:cNvSpPr>
            <a:spLocks noGrp="1"/>
          </p:cNvSpPr>
          <p:nvPr>
            <p:ph type="sldNum" sz="quarter" idx="12"/>
          </p:nvPr>
        </p:nvSpPr>
        <p:spPr/>
        <p:txBody>
          <a:bodyPr/>
          <a:lstStyle/>
          <a:p>
            <a:fld id="{E7100CB3-2DFA-4061-A5E1-5BDE003EEF4B}" type="slidenum">
              <a:rPr lang="en-US" smtClean="0"/>
              <a:t>‹#›</a:t>
            </a:fld>
            <a:endParaRPr lang="en-US"/>
          </a:p>
        </p:txBody>
      </p:sp>
    </p:spTree>
    <p:extLst>
      <p:ext uri="{BB962C8B-B14F-4D97-AF65-F5344CB8AC3E}">
        <p14:creationId xmlns:p14="http://schemas.microsoft.com/office/powerpoint/2010/main" val="3592599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1433F-7866-4381-926E-672ECE7796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1F2018-FECD-4BD0-B05E-07477F31E90C}"/>
              </a:ext>
            </a:extLst>
          </p:cNvPr>
          <p:cNvSpPr>
            <a:spLocks noGrp="1"/>
          </p:cNvSpPr>
          <p:nvPr>
            <p:ph type="dt" sz="half" idx="10"/>
          </p:nvPr>
        </p:nvSpPr>
        <p:spPr/>
        <p:txBody>
          <a:bodyPr/>
          <a:lstStyle/>
          <a:p>
            <a:fld id="{5D103C43-1FBF-4E40-A6A5-DEDBA9705F28}" type="datetimeFigureOut">
              <a:rPr lang="en-US" smtClean="0"/>
              <a:t>4/12/2021</a:t>
            </a:fld>
            <a:endParaRPr lang="en-US"/>
          </a:p>
        </p:txBody>
      </p:sp>
      <p:sp>
        <p:nvSpPr>
          <p:cNvPr id="4" name="Footer Placeholder 3">
            <a:extLst>
              <a:ext uri="{FF2B5EF4-FFF2-40B4-BE49-F238E27FC236}">
                <a16:creationId xmlns:a16="http://schemas.microsoft.com/office/drawing/2014/main" id="{43C1708C-706C-4516-B6C9-C8FCCC4C20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9C0E4E-CC83-4D6C-823D-53ABD985F4C9}"/>
              </a:ext>
            </a:extLst>
          </p:cNvPr>
          <p:cNvSpPr>
            <a:spLocks noGrp="1"/>
          </p:cNvSpPr>
          <p:nvPr>
            <p:ph type="sldNum" sz="quarter" idx="12"/>
          </p:nvPr>
        </p:nvSpPr>
        <p:spPr/>
        <p:txBody>
          <a:bodyPr/>
          <a:lstStyle/>
          <a:p>
            <a:fld id="{E7100CB3-2DFA-4061-A5E1-5BDE003EEF4B}" type="slidenum">
              <a:rPr lang="en-US" smtClean="0"/>
              <a:t>‹#›</a:t>
            </a:fld>
            <a:endParaRPr lang="en-US"/>
          </a:p>
        </p:txBody>
      </p:sp>
    </p:spTree>
    <p:extLst>
      <p:ext uri="{BB962C8B-B14F-4D97-AF65-F5344CB8AC3E}">
        <p14:creationId xmlns:p14="http://schemas.microsoft.com/office/powerpoint/2010/main" val="2206843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325A34-C05B-4E64-960C-2A9286E0217B}"/>
              </a:ext>
            </a:extLst>
          </p:cNvPr>
          <p:cNvSpPr>
            <a:spLocks noGrp="1"/>
          </p:cNvSpPr>
          <p:nvPr>
            <p:ph type="dt" sz="half" idx="10"/>
          </p:nvPr>
        </p:nvSpPr>
        <p:spPr/>
        <p:txBody>
          <a:bodyPr/>
          <a:lstStyle/>
          <a:p>
            <a:fld id="{5D103C43-1FBF-4E40-A6A5-DEDBA9705F28}" type="datetimeFigureOut">
              <a:rPr lang="en-US" smtClean="0"/>
              <a:t>4/12/2021</a:t>
            </a:fld>
            <a:endParaRPr lang="en-US"/>
          </a:p>
        </p:txBody>
      </p:sp>
      <p:sp>
        <p:nvSpPr>
          <p:cNvPr id="3" name="Footer Placeholder 2">
            <a:extLst>
              <a:ext uri="{FF2B5EF4-FFF2-40B4-BE49-F238E27FC236}">
                <a16:creationId xmlns:a16="http://schemas.microsoft.com/office/drawing/2014/main" id="{3D61CC8E-305F-4F2A-8936-F2ADA343B8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42F532-7B74-4FF5-B113-E69FC0FFCCE4}"/>
              </a:ext>
            </a:extLst>
          </p:cNvPr>
          <p:cNvSpPr>
            <a:spLocks noGrp="1"/>
          </p:cNvSpPr>
          <p:nvPr>
            <p:ph type="sldNum" sz="quarter" idx="12"/>
          </p:nvPr>
        </p:nvSpPr>
        <p:spPr/>
        <p:txBody>
          <a:bodyPr/>
          <a:lstStyle/>
          <a:p>
            <a:fld id="{E7100CB3-2DFA-4061-A5E1-5BDE003EEF4B}" type="slidenum">
              <a:rPr lang="en-US" smtClean="0"/>
              <a:t>‹#›</a:t>
            </a:fld>
            <a:endParaRPr lang="en-US"/>
          </a:p>
        </p:txBody>
      </p:sp>
    </p:spTree>
    <p:extLst>
      <p:ext uri="{BB962C8B-B14F-4D97-AF65-F5344CB8AC3E}">
        <p14:creationId xmlns:p14="http://schemas.microsoft.com/office/powerpoint/2010/main" val="1978278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3FAD-66AF-4A2C-8D13-02EB78CE1B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91EF71-7E23-4800-8BB0-869829011A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6AAE93-9F3D-4937-AA83-722FD56964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5969BA-363D-497F-9DCB-2B35C1F74257}"/>
              </a:ext>
            </a:extLst>
          </p:cNvPr>
          <p:cNvSpPr>
            <a:spLocks noGrp="1"/>
          </p:cNvSpPr>
          <p:nvPr>
            <p:ph type="dt" sz="half" idx="10"/>
          </p:nvPr>
        </p:nvSpPr>
        <p:spPr/>
        <p:txBody>
          <a:bodyPr/>
          <a:lstStyle/>
          <a:p>
            <a:fld id="{5D103C43-1FBF-4E40-A6A5-DEDBA9705F28}" type="datetimeFigureOut">
              <a:rPr lang="en-US" smtClean="0"/>
              <a:t>4/12/2021</a:t>
            </a:fld>
            <a:endParaRPr lang="en-US"/>
          </a:p>
        </p:txBody>
      </p:sp>
      <p:sp>
        <p:nvSpPr>
          <p:cNvPr id="6" name="Footer Placeholder 5">
            <a:extLst>
              <a:ext uri="{FF2B5EF4-FFF2-40B4-BE49-F238E27FC236}">
                <a16:creationId xmlns:a16="http://schemas.microsoft.com/office/drawing/2014/main" id="{F6E8C1C4-1E76-48D4-B859-17787115BD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025319-AC5D-471B-B10F-C3B754530CBF}"/>
              </a:ext>
            </a:extLst>
          </p:cNvPr>
          <p:cNvSpPr>
            <a:spLocks noGrp="1"/>
          </p:cNvSpPr>
          <p:nvPr>
            <p:ph type="sldNum" sz="quarter" idx="12"/>
          </p:nvPr>
        </p:nvSpPr>
        <p:spPr/>
        <p:txBody>
          <a:bodyPr/>
          <a:lstStyle/>
          <a:p>
            <a:fld id="{E7100CB3-2DFA-4061-A5E1-5BDE003EEF4B}" type="slidenum">
              <a:rPr lang="en-US" smtClean="0"/>
              <a:t>‹#›</a:t>
            </a:fld>
            <a:endParaRPr lang="en-US"/>
          </a:p>
        </p:txBody>
      </p:sp>
    </p:spTree>
    <p:extLst>
      <p:ext uri="{BB962C8B-B14F-4D97-AF65-F5344CB8AC3E}">
        <p14:creationId xmlns:p14="http://schemas.microsoft.com/office/powerpoint/2010/main" val="99423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C919B-4033-4602-B849-0D5E95E98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91DBC7-8ECC-4F27-B54A-48E87E980C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886650-68D2-4354-ADDB-B6861BBEE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FC42C5-87F9-4587-B006-608C8AD632E9}"/>
              </a:ext>
            </a:extLst>
          </p:cNvPr>
          <p:cNvSpPr>
            <a:spLocks noGrp="1"/>
          </p:cNvSpPr>
          <p:nvPr>
            <p:ph type="dt" sz="half" idx="10"/>
          </p:nvPr>
        </p:nvSpPr>
        <p:spPr/>
        <p:txBody>
          <a:bodyPr/>
          <a:lstStyle/>
          <a:p>
            <a:fld id="{5D103C43-1FBF-4E40-A6A5-DEDBA9705F28}" type="datetimeFigureOut">
              <a:rPr lang="en-US" smtClean="0"/>
              <a:t>4/12/2021</a:t>
            </a:fld>
            <a:endParaRPr lang="en-US"/>
          </a:p>
        </p:txBody>
      </p:sp>
      <p:sp>
        <p:nvSpPr>
          <p:cNvPr id="6" name="Footer Placeholder 5">
            <a:extLst>
              <a:ext uri="{FF2B5EF4-FFF2-40B4-BE49-F238E27FC236}">
                <a16:creationId xmlns:a16="http://schemas.microsoft.com/office/drawing/2014/main" id="{591CEAC4-7CE0-4CE6-8CE2-62495055D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58E384-556A-454F-A254-E36533930006}"/>
              </a:ext>
            </a:extLst>
          </p:cNvPr>
          <p:cNvSpPr>
            <a:spLocks noGrp="1"/>
          </p:cNvSpPr>
          <p:nvPr>
            <p:ph type="sldNum" sz="quarter" idx="12"/>
          </p:nvPr>
        </p:nvSpPr>
        <p:spPr/>
        <p:txBody>
          <a:bodyPr/>
          <a:lstStyle/>
          <a:p>
            <a:fld id="{E7100CB3-2DFA-4061-A5E1-5BDE003EEF4B}" type="slidenum">
              <a:rPr lang="en-US" smtClean="0"/>
              <a:t>‹#›</a:t>
            </a:fld>
            <a:endParaRPr lang="en-US"/>
          </a:p>
        </p:txBody>
      </p:sp>
    </p:spTree>
    <p:extLst>
      <p:ext uri="{BB962C8B-B14F-4D97-AF65-F5344CB8AC3E}">
        <p14:creationId xmlns:p14="http://schemas.microsoft.com/office/powerpoint/2010/main" val="1229977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63E058-56D0-4C70-B4C7-A95E19546E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7D4554B-31F6-45F9-B51C-CC8160CF1E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86A7F-CCE5-4E07-9598-76F66D614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03C43-1FBF-4E40-A6A5-DEDBA9705F28}" type="datetimeFigureOut">
              <a:rPr lang="en-US" smtClean="0"/>
              <a:t>4/12/2021</a:t>
            </a:fld>
            <a:endParaRPr lang="en-US"/>
          </a:p>
        </p:txBody>
      </p:sp>
      <p:sp>
        <p:nvSpPr>
          <p:cNvPr id="5" name="Footer Placeholder 4">
            <a:extLst>
              <a:ext uri="{FF2B5EF4-FFF2-40B4-BE49-F238E27FC236}">
                <a16:creationId xmlns:a16="http://schemas.microsoft.com/office/drawing/2014/main" id="{6F9D68A9-655F-46BD-A80F-3365E96155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3B5B00-588C-4DC9-842F-DA1BC9D98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00CB3-2DFA-4061-A5E1-5BDE003EEF4B}" type="slidenum">
              <a:rPr lang="en-US" smtClean="0"/>
              <a:t>‹#›</a:t>
            </a:fld>
            <a:endParaRPr lang="en-US"/>
          </a:p>
        </p:txBody>
      </p:sp>
    </p:spTree>
    <p:extLst>
      <p:ext uri="{BB962C8B-B14F-4D97-AF65-F5344CB8AC3E}">
        <p14:creationId xmlns:p14="http://schemas.microsoft.com/office/powerpoint/2010/main" val="2197285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player.vimeo.com/video/504466624?app_id=122963" TargetMode="External"/><Relationship Id="rId5" Type="http://schemas.openxmlformats.org/officeDocument/2006/relationships/image" Target="../media/image1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uQBzyFUPSiI" TargetMode="External"/><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https://catalog.denverlibrary.org/search/searchresults.aspx?ctx=1.1033.0.0.6&amp;type=Keyword&amp;term=wabi%20sabi%20mark%20reibstein%20&amp;by=KW&amp;sort=RELEVANCE&amp;limit=TOM=*&amp;query=&amp;page=0&amp;searchid=1" TargetMode="Externa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denverartmuseum.org/en/object/1987.47"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https://player.vimeo.com/video/502211094?app_id=122963"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youtube.com/watch?v=GEENibEDcus" TargetMode="Externa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taiken.co/single/kawaii-culture-the-origins-and-meaning-of-cute-in-japanese/" TargetMode="External"/><Relationship Id="rId5" Type="http://schemas.openxmlformats.org/officeDocument/2006/relationships/hyperlink" Target="https://www.setsugekkany.com/activities/events/utsuwa-and-kintsugi/" TargetMode="External"/><Relationship Id="rId10" Type="http://schemas.openxmlformats.org/officeDocument/2006/relationships/image" Target="../media/image11.png"/><Relationship Id="rId4" Type="http://schemas.openxmlformats.org/officeDocument/2006/relationships/hyperlink" Target="https://web-japan.org/kidsweb/virtual/ikebana/ikebana01.html" TargetMode="Externa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www.youtube.com/watch?v=FfDOMwFX5Hg&amp;t=4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denverartmuseum.org/en/object/2004.885.1-32" TargetMode="External"/><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hyperlink" Target="https://www.denverartmuseum.org/en/object/2009.728"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denverartmuseum.org/en/object/1992.5.13" TargetMode="External"/><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hyperlink" Target="https://www.denverartmuseum.org/en/object/1983.338" TargetMode="External"/><Relationship Id="rId4" Type="http://schemas.openxmlformats.org/officeDocument/2006/relationships/hyperlink" Target="https://www.denverartmuseum.org/en/object/2001.667" TargetMode="External"/><Relationship Id="rId9" Type="http://schemas.openxmlformats.org/officeDocument/2006/relationships/image" Target="../media/image16.png"/><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A0CA564C-756F-46D0-BD8B-D2D154C33919}"/>
              </a:ext>
            </a:extLst>
          </p:cNvPr>
          <p:cNvPicPr>
            <a:picLocks noChangeAspect="1"/>
          </p:cNvPicPr>
          <p:nvPr/>
        </p:nvPicPr>
        <p:blipFill rotWithShape="1">
          <a:blip r:embed="rId3">
            <a:extLst>
              <a:ext uri="{28A0092B-C50C-407E-A947-70E740481C1C}">
                <a14:useLocalDpi xmlns:a14="http://schemas.microsoft.com/office/drawing/2010/main" val="0"/>
              </a:ext>
            </a:extLst>
          </a:blip>
          <a:srcRect l="48121" t="44743"/>
          <a:stretch/>
        </p:blipFill>
        <p:spPr>
          <a:xfrm>
            <a:off x="0" y="-401455"/>
            <a:ext cx="12116900" cy="7259455"/>
          </a:xfrm>
          <a:prstGeom prst="rect">
            <a:avLst/>
          </a:prstGeom>
        </p:spPr>
      </p:pic>
      <p:sp>
        <p:nvSpPr>
          <p:cNvPr id="3" name="Subtitle 2">
            <a:extLst>
              <a:ext uri="{FF2B5EF4-FFF2-40B4-BE49-F238E27FC236}">
                <a16:creationId xmlns:a16="http://schemas.microsoft.com/office/drawing/2014/main" id="{57350718-6E58-4E17-BA3C-F374BBADF4BE}"/>
              </a:ext>
            </a:extLst>
          </p:cNvPr>
          <p:cNvSpPr>
            <a:spLocks noGrp="1"/>
          </p:cNvSpPr>
          <p:nvPr>
            <p:ph type="subTitle" idx="1"/>
          </p:nvPr>
        </p:nvSpPr>
        <p:spPr>
          <a:xfrm>
            <a:off x="1219750" y="4119929"/>
            <a:ext cx="9144000" cy="517475"/>
          </a:xfrm>
        </p:spPr>
        <p:txBody>
          <a:bodyPr/>
          <a:lstStyle/>
          <a:p>
            <a:r>
              <a:rPr lang="es-MX" dirty="0">
                <a:latin typeface="Calibri" panose="020F0502020204030204" pitchFamily="34" charset="0"/>
                <a:ea typeface="Calibri" panose="020F0502020204030204" pitchFamily="34" charset="0"/>
                <a:cs typeface="Times New Roman" panose="02020603050405020304" pitchFamily="18" charset="0"/>
              </a:rPr>
              <a:t>Diapositivas interactivas para estudiantes de Escuela Primaria</a:t>
            </a:r>
            <a:endParaRPr lang="en-US" dirty="0"/>
          </a:p>
        </p:txBody>
      </p:sp>
      <p:pic>
        <p:nvPicPr>
          <p:cNvPr id="2" name="Picture 1">
            <a:extLst>
              <a:ext uri="{FF2B5EF4-FFF2-40B4-BE49-F238E27FC236}">
                <a16:creationId xmlns:a16="http://schemas.microsoft.com/office/drawing/2014/main" id="{6BFCA883-A4CE-432D-82F2-989547581265}"/>
              </a:ext>
            </a:extLst>
          </p:cNvPr>
          <p:cNvPicPr>
            <a:picLocks noChangeAspect="1"/>
          </p:cNvPicPr>
          <p:nvPr/>
        </p:nvPicPr>
        <p:blipFill>
          <a:blip r:embed="rId4"/>
          <a:stretch>
            <a:fillRect/>
          </a:stretch>
        </p:blipFill>
        <p:spPr>
          <a:xfrm>
            <a:off x="-61927" y="261166"/>
            <a:ext cx="12315853" cy="3548833"/>
          </a:xfrm>
          <a:prstGeom prst="rect">
            <a:avLst/>
          </a:prstGeom>
        </p:spPr>
      </p:pic>
    </p:spTree>
    <p:extLst>
      <p:ext uri="{BB962C8B-B14F-4D97-AF65-F5344CB8AC3E}">
        <p14:creationId xmlns:p14="http://schemas.microsoft.com/office/powerpoint/2010/main" val="1942716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FF9253-F101-49A5-91AA-276885B0C278}"/>
              </a:ext>
            </a:extLst>
          </p:cNvPr>
          <p:cNvSpPr/>
          <p:nvPr/>
        </p:nvSpPr>
        <p:spPr>
          <a:xfrm>
            <a:off x="221250" y="201252"/>
            <a:ext cx="10928971" cy="1563570"/>
          </a:xfrm>
          <a:prstGeom prst="rect">
            <a:avLst/>
          </a:prstGeom>
          <a:solidFill>
            <a:srgbClr val="DCA38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B915199-BEF8-415C-B164-334A6FF3060B}"/>
              </a:ext>
            </a:extLst>
          </p:cNvPr>
          <p:cNvSpPr/>
          <p:nvPr/>
        </p:nvSpPr>
        <p:spPr>
          <a:xfrm>
            <a:off x="5043682" y="1966073"/>
            <a:ext cx="6554315" cy="5924699"/>
          </a:xfrm>
          <a:prstGeom prst="rect">
            <a:avLst/>
          </a:prstGeom>
        </p:spPr>
        <p:txBody>
          <a:bodyPr wrap="square">
            <a:spAutoFit/>
          </a:bodyPr>
          <a:lstStyle/>
          <a:p>
            <a:pPr fontAlgn="base">
              <a:buFont typeface="+mj-lt"/>
              <a:buAutoNum type="arabicPeriod"/>
            </a:pPr>
            <a:r>
              <a:rPr lang="en-US" dirty="0">
                <a:solidFill>
                  <a:srgbClr val="C1623A"/>
                </a:solidFill>
                <a:latin typeface="Calibri" panose="020F0502020204030204" pitchFamily="34" charset="0"/>
              </a:rPr>
              <a:t> </a:t>
            </a:r>
            <a:r>
              <a:rPr lang="es-ES" dirty="0">
                <a:solidFill>
                  <a:srgbClr val="C1623A"/>
                </a:solidFill>
                <a:latin typeface="Calibri" panose="020F0502020204030204" pitchFamily="34" charset="0"/>
              </a:rPr>
              <a:t>Ve afuera —esto podría ser una cuadra de la ciudad, un patio escolar, el patio de tu casa, o incluso un parque.</a:t>
            </a:r>
            <a:r>
              <a:rPr lang="en-US" dirty="0">
                <a:solidFill>
                  <a:srgbClr val="681C23"/>
                </a:solidFill>
                <a:latin typeface="Calibri" panose="020F0502020204030204" pitchFamily="34" charset="0"/>
              </a:rPr>
              <a:t> </a:t>
            </a:r>
            <a:r>
              <a:rPr lang="es-ES" sz="1500" dirty="0">
                <a:solidFill>
                  <a:srgbClr val="681C23"/>
                </a:solidFill>
                <a:latin typeface="Calibri" panose="020F0502020204030204" pitchFamily="34" charset="0"/>
              </a:rPr>
              <a:t>Imprime o toma como referencia esta página para que guíe tu exploración y búsqueda de imperfecciones naturales interesantes (por ejemplo, un nudo de un árbol, una roca de forma divertida, una mariposa a la que le falta parte de su ala). Captura la belleza en tu paseo dibujando y/o fotografiando. Asegúrate de anotar por qué te atrajo esa imperfección para que lo recuerdes después. </a:t>
            </a:r>
            <a:endParaRPr lang="en-US" sz="1500" dirty="0">
              <a:solidFill>
                <a:srgbClr val="681C23"/>
              </a:solidFill>
              <a:latin typeface="Calibri" panose="020F0502020204030204" pitchFamily="34" charset="0"/>
            </a:endParaRPr>
          </a:p>
          <a:p>
            <a:pPr fontAlgn="base"/>
            <a:endParaRPr lang="en-US" sz="600" dirty="0">
              <a:solidFill>
                <a:srgbClr val="681C23"/>
              </a:solidFill>
              <a:latin typeface="Calibri" panose="020F0502020204030204" pitchFamily="34" charset="0"/>
            </a:endParaRPr>
          </a:p>
          <a:p>
            <a:pPr fontAlgn="base">
              <a:buFont typeface="+mj-lt"/>
              <a:buAutoNum type="arabicPeriod" startAt="2"/>
            </a:pPr>
            <a:r>
              <a:rPr lang="es-ES" dirty="0">
                <a:solidFill>
                  <a:srgbClr val="C1623A"/>
                </a:solidFill>
                <a:latin typeface="Calibri" panose="020F0502020204030204" pitchFamily="34" charset="0"/>
              </a:rPr>
              <a:t>Ha llegado el momento de transformar tus notas de la naturaleza en una obra de arte. </a:t>
            </a:r>
            <a:r>
              <a:rPr lang="es-ES" sz="1500" dirty="0">
                <a:solidFill>
                  <a:srgbClr val="81232C"/>
                </a:solidFill>
                <a:latin typeface="Calibri" panose="020F0502020204030204" pitchFamily="34" charset="0"/>
              </a:rPr>
              <a:t>Elige una o dos "imperfecciones perfectas" como inspiración. ¿Por qué crees que esto llamó tu atención durante tu caminata por la naturaleza?</a:t>
            </a:r>
          </a:p>
          <a:p>
            <a:pPr fontAlgn="base"/>
            <a:endParaRPr lang="en-US" sz="600" dirty="0">
              <a:solidFill>
                <a:srgbClr val="81232C"/>
              </a:solidFill>
              <a:latin typeface="Calibri" panose="020F0502020204030204" pitchFamily="34" charset="0"/>
            </a:endParaRPr>
          </a:p>
          <a:p>
            <a:pPr fontAlgn="base">
              <a:buFont typeface="+mj-lt"/>
              <a:buAutoNum type="arabicPeriod" startAt="3"/>
            </a:pPr>
            <a:r>
              <a:rPr lang="en-US" dirty="0">
                <a:solidFill>
                  <a:srgbClr val="C1623A"/>
                </a:solidFill>
                <a:latin typeface="Calibri" panose="020F0502020204030204" pitchFamily="34" charset="0"/>
              </a:rPr>
              <a:t> </a:t>
            </a:r>
            <a:r>
              <a:rPr lang="es-ES" dirty="0">
                <a:solidFill>
                  <a:srgbClr val="C1623A"/>
                </a:solidFill>
                <a:latin typeface="Calibri" panose="020F0502020204030204" pitchFamily="34" charset="0"/>
              </a:rPr>
              <a:t>Crea una obra de arte que celebre las imperfecciones de una manera única y que al mismo tiempo cuente una historia sobre ti o tu relación con la naturaleza</a:t>
            </a:r>
            <a:r>
              <a:rPr lang="en-US" dirty="0">
                <a:solidFill>
                  <a:srgbClr val="C1623A"/>
                </a:solidFill>
                <a:latin typeface="Calibri" panose="020F0502020204030204" pitchFamily="34" charset="0"/>
              </a:rPr>
              <a:t>. </a:t>
            </a:r>
            <a:r>
              <a:rPr lang="en-US" sz="1600" dirty="0">
                <a:solidFill>
                  <a:srgbClr val="681C23"/>
                </a:solidFill>
                <a:latin typeface="Calibri" panose="020F0502020204030204" pitchFamily="34" charset="0"/>
              </a:rPr>
              <a:t>(</a:t>
            </a:r>
            <a:r>
              <a:rPr lang="es-ES" sz="1600" dirty="0">
                <a:solidFill>
                  <a:srgbClr val="681C23"/>
                </a:solidFill>
                <a:latin typeface="Calibri" panose="020F0502020204030204" pitchFamily="34" charset="0"/>
              </a:rPr>
              <a:t>Esto se puede hacer de varias maneras: colaje, pintura, dibujo, técnicas mixtas. Piensa en lo cómo tu elección de material representa en tu mensaje.)</a:t>
            </a:r>
          </a:p>
          <a:p>
            <a:pPr fontAlgn="base"/>
            <a:endParaRPr lang="en-US" sz="600" dirty="0">
              <a:solidFill>
                <a:srgbClr val="681C23"/>
              </a:solidFill>
              <a:latin typeface="Calibri" panose="020F0502020204030204" pitchFamily="34" charset="0"/>
            </a:endParaRPr>
          </a:p>
          <a:p>
            <a:pPr fontAlgn="base">
              <a:buFont typeface="+mj-lt"/>
              <a:buAutoNum type="arabicPeriod" startAt="4"/>
            </a:pPr>
            <a:r>
              <a:rPr lang="en-US" dirty="0">
                <a:solidFill>
                  <a:srgbClr val="C1623A"/>
                </a:solidFill>
                <a:latin typeface="Calibri" panose="020F0502020204030204" pitchFamily="34" charset="0"/>
              </a:rPr>
              <a:t> </a:t>
            </a:r>
            <a:r>
              <a:rPr lang="es-ES" dirty="0">
                <a:solidFill>
                  <a:srgbClr val="C1623A"/>
                </a:solidFill>
                <a:latin typeface="Calibri" panose="020F0502020204030204" pitchFamily="34" charset="0"/>
              </a:rPr>
              <a:t>¡Muestra y comparte tus obras de arte!</a:t>
            </a:r>
            <a:endParaRPr lang="en-US" sz="1400" dirty="0">
              <a:solidFill>
                <a:srgbClr val="681C23"/>
              </a:solidFill>
              <a:latin typeface="Calibri" panose="020F0502020204030204" pitchFamily="34" charset="0"/>
            </a:endParaRPr>
          </a:p>
          <a:p>
            <a:pPr fontAlgn="base">
              <a:buFont typeface="+mj-lt"/>
              <a:buAutoNum type="arabicPeriod" startAt="3"/>
            </a:pPr>
            <a:endParaRPr lang="en-US" sz="1600" dirty="0">
              <a:solidFill>
                <a:srgbClr val="681C23"/>
              </a:solidFill>
              <a:latin typeface="Calibri" panose="020F0502020204030204" pitchFamily="34" charset="0"/>
            </a:endParaRPr>
          </a:p>
          <a:p>
            <a:pPr fontAlgn="base">
              <a:buFont typeface="+mj-lt"/>
              <a:buAutoNum type="arabicPeriod" startAt="3"/>
            </a:pPr>
            <a:endParaRPr lang="en-US" sz="1600" dirty="0">
              <a:solidFill>
                <a:srgbClr val="681C23"/>
              </a:solidFill>
              <a:latin typeface="Calibri" panose="020F0502020204030204" pitchFamily="34" charset="0"/>
            </a:endParaRPr>
          </a:p>
          <a:p>
            <a:pPr fontAlgn="base">
              <a:buFont typeface="+mj-lt"/>
              <a:buAutoNum type="arabicPeriod" startAt="3"/>
            </a:pPr>
            <a:endParaRPr lang="en-US" sz="1600" dirty="0">
              <a:solidFill>
                <a:srgbClr val="681C23"/>
              </a:solidFill>
              <a:latin typeface="Calibri" panose="020F0502020204030204" pitchFamily="34" charset="0"/>
            </a:endParaRPr>
          </a:p>
          <a:p>
            <a:pPr fontAlgn="base">
              <a:buFont typeface="+mj-lt"/>
              <a:buAutoNum type="arabicPeriod" startAt="3"/>
            </a:pPr>
            <a:endParaRPr lang="en-US" sz="1600" dirty="0">
              <a:solidFill>
                <a:srgbClr val="681C23"/>
              </a:solidFill>
              <a:latin typeface="Calibri" panose="020F0502020204030204" pitchFamily="34" charset="0"/>
            </a:endParaRPr>
          </a:p>
          <a:p>
            <a:pPr fontAlgn="base"/>
            <a:endParaRPr lang="en-US" sz="1600" dirty="0">
              <a:solidFill>
                <a:srgbClr val="681C23"/>
              </a:solidFill>
              <a:latin typeface="Calibri" panose="020F0502020204030204" pitchFamily="34" charset="0"/>
            </a:endParaRPr>
          </a:p>
        </p:txBody>
      </p:sp>
      <p:sp>
        <p:nvSpPr>
          <p:cNvPr id="4" name="Rectangle 3">
            <a:extLst>
              <a:ext uri="{FF2B5EF4-FFF2-40B4-BE49-F238E27FC236}">
                <a16:creationId xmlns:a16="http://schemas.microsoft.com/office/drawing/2014/main" id="{066E9AA6-9EAF-4661-943B-EC0F7D40AE2A}"/>
              </a:ext>
            </a:extLst>
          </p:cNvPr>
          <p:cNvSpPr/>
          <p:nvPr/>
        </p:nvSpPr>
        <p:spPr>
          <a:xfrm>
            <a:off x="221250" y="5028363"/>
            <a:ext cx="4473580" cy="1323439"/>
          </a:xfrm>
          <a:prstGeom prst="rect">
            <a:avLst/>
          </a:prstGeom>
        </p:spPr>
        <p:txBody>
          <a:bodyPr wrap="square">
            <a:spAutoFit/>
          </a:bodyPr>
          <a:lstStyle/>
          <a:p>
            <a:pPr fontAlgn="base"/>
            <a:r>
              <a:rPr lang="es-ES" sz="1600" b="1" dirty="0">
                <a:solidFill>
                  <a:srgbClr val="C1623A"/>
                </a:solidFill>
                <a:latin typeface="Calibri" panose="020F0502020204030204" pitchFamily="34" charset="0"/>
              </a:rPr>
              <a:t>DAM HAZLO TÚ MISMO: El arte y nuestro mundo</a:t>
            </a:r>
          </a:p>
          <a:p>
            <a:pPr fontAlgn="base"/>
            <a:r>
              <a:rPr lang="es-ES" sz="1600" dirty="0">
                <a:solidFill>
                  <a:srgbClr val="C1623A"/>
                </a:solidFill>
                <a:latin typeface="Calibri" panose="020F0502020204030204" pitchFamily="34" charset="0"/>
              </a:rPr>
              <a:t>Inspírate en las obras de arte de Devani Domínguez, que a su vez se inspiran en las perfectas imperfecciones de los nidos de aves que ella encuentra en sus paseos por la naturaleza.</a:t>
            </a:r>
          </a:p>
        </p:txBody>
      </p:sp>
      <p:pic>
        <p:nvPicPr>
          <p:cNvPr id="5" name="Picture 4">
            <a:extLst>
              <a:ext uri="{FF2B5EF4-FFF2-40B4-BE49-F238E27FC236}">
                <a16:creationId xmlns:a16="http://schemas.microsoft.com/office/drawing/2014/main" id="{BC637FEF-5A50-402D-8B0F-DC8BF87A5E2E}"/>
              </a:ext>
            </a:extLst>
          </p:cNvPr>
          <p:cNvPicPr>
            <a:picLocks noChangeAspect="1"/>
          </p:cNvPicPr>
          <p:nvPr/>
        </p:nvPicPr>
        <p:blipFill rotWithShape="1">
          <a:blip r:embed="rId4"/>
          <a:srcRect l="89112" t="44954" r="4047" b="15842"/>
          <a:stretch/>
        </p:blipFill>
        <p:spPr>
          <a:xfrm>
            <a:off x="11323674" y="1"/>
            <a:ext cx="868326" cy="1399604"/>
          </a:xfrm>
          <a:prstGeom prst="rect">
            <a:avLst/>
          </a:prstGeom>
        </p:spPr>
      </p:pic>
      <p:sp>
        <p:nvSpPr>
          <p:cNvPr id="6" name="Rectangle 5">
            <a:extLst>
              <a:ext uri="{FF2B5EF4-FFF2-40B4-BE49-F238E27FC236}">
                <a16:creationId xmlns:a16="http://schemas.microsoft.com/office/drawing/2014/main" id="{2BC5CDFF-759F-454E-BFF3-AC63CF1757C1}"/>
              </a:ext>
            </a:extLst>
          </p:cNvPr>
          <p:cNvSpPr/>
          <p:nvPr/>
        </p:nvSpPr>
        <p:spPr>
          <a:xfrm>
            <a:off x="233915" y="201252"/>
            <a:ext cx="11089758" cy="1292662"/>
          </a:xfrm>
          <a:prstGeom prst="rect">
            <a:avLst/>
          </a:prstGeom>
        </p:spPr>
        <p:txBody>
          <a:bodyPr wrap="square">
            <a:spAutoFit/>
          </a:bodyPr>
          <a:lstStyle/>
          <a:p>
            <a:pPr fontAlgn="base"/>
            <a:r>
              <a:rPr lang="en-US" sz="2400" b="1" dirty="0">
                <a:solidFill>
                  <a:srgbClr val="3F1115"/>
                </a:solidFill>
                <a:latin typeface="Calibri" panose="020F0502020204030204" pitchFamily="34" charset="0"/>
              </a:rPr>
              <a:t>Tu </a:t>
            </a:r>
            <a:r>
              <a:rPr lang="en-US" sz="2400" b="1" dirty="0" err="1">
                <a:solidFill>
                  <a:srgbClr val="3F1115"/>
                </a:solidFill>
                <a:latin typeface="Calibri" panose="020F0502020204030204" pitchFamily="34" charset="0"/>
              </a:rPr>
              <a:t>Turno</a:t>
            </a:r>
            <a:r>
              <a:rPr lang="en-US" sz="2400" b="1" dirty="0">
                <a:solidFill>
                  <a:srgbClr val="3F1115"/>
                </a:solidFill>
                <a:latin typeface="Calibri" panose="020F0502020204030204" pitchFamily="34" charset="0"/>
              </a:rPr>
              <a:t>:</a:t>
            </a:r>
          </a:p>
          <a:p>
            <a:pPr fontAlgn="base"/>
            <a:r>
              <a:rPr lang="es-ES" dirty="0">
                <a:solidFill>
                  <a:srgbClr val="3F1115"/>
                </a:solidFill>
                <a:latin typeface="Calibri" panose="020F0502020204030204" pitchFamily="34" charset="0"/>
              </a:rPr>
              <a:t>Inspirados en la estética de </a:t>
            </a:r>
            <a:r>
              <a:rPr lang="es-ES" dirty="0" err="1">
                <a:solidFill>
                  <a:srgbClr val="3F1115"/>
                </a:solidFill>
                <a:latin typeface="Calibri" panose="020F0502020204030204" pitchFamily="34" charset="0"/>
              </a:rPr>
              <a:t>wabi-sabi</a:t>
            </a:r>
            <a:r>
              <a:rPr lang="es-ES" dirty="0">
                <a:solidFill>
                  <a:srgbClr val="3F1115"/>
                </a:solidFill>
                <a:latin typeface="Calibri" panose="020F0502020204030204" pitchFamily="34" charset="0"/>
              </a:rPr>
              <a:t> y estas obras de arte de bambú, inspeccionaremos y celebraremos nuestra propia relación con el medio ambiente respondiendo a la naturaleza/elementos naturales en el arte. En este desafío creativo, los estudiantes crearán una obra de arte inspirada en un fenómeno natural o una rareza particular.</a:t>
            </a:r>
            <a:endParaRPr lang="en-US" dirty="0">
              <a:solidFill>
                <a:srgbClr val="3F1115"/>
              </a:solidFill>
              <a:latin typeface="Calibri" panose="020F0502020204030204" pitchFamily="34" charset="0"/>
            </a:endParaRPr>
          </a:p>
        </p:txBody>
      </p:sp>
      <p:pic>
        <p:nvPicPr>
          <p:cNvPr id="9" name="Online Media 8" title="DAM DIY: Art and Our World">
            <a:hlinkClick r:id="" action="ppaction://media"/>
            <a:extLst>
              <a:ext uri="{FF2B5EF4-FFF2-40B4-BE49-F238E27FC236}">
                <a16:creationId xmlns:a16="http://schemas.microsoft.com/office/drawing/2014/main" id="{E0C20525-E1A9-41C5-A774-FAA64199ED6F}"/>
              </a:ext>
            </a:extLst>
          </p:cNvPr>
          <p:cNvPicPr>
            <a:picLocks noRot="1" noChangeAspect="1"/>
          </p:cNvPicPr>
          <p:nvPr>
            <a:videoFile r:link="rId1"/>
          </p:nvPr>
        </p:nvPicPr>
        <p:blipFill>
          <a:blip r:embed="rId5"/>
          <a:stretch>
            <a:fillRect/>
          </a:stretch>
        </p:blipFill>
        <p:spPr>
          <a:xfrm>
            <a:off x="221250" y="2411688"/>
            <a:ext cx="4473580" cy="2516388"/>
          </a:xfrm>
          <a:prstGeom prst="rect">
            <a:avLst/>
          </a:prstGeom>
        </p:spPr>
      </p:pic>
    </p:spTree>
    <p:extLst>
      <p:ext uri="{BB962C8B-B14F-4D97-AF65-F5344CB8AC3E}">
        <p14:creationId xmlns:p14="http://schemas.microsoft.com/office/powerpoint/2010/main" val="41057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9891FD-07C6-4C81-9686-3415F1B86389}"/>
              </a:ext>
            </a:extLst>
          </p:cNvPr>
          <p:cNvSpPr/>
          <p:nvPr/>
        </p:nvSpPr>
        <p:spPr>
          <a:xfrm>
            <a:off x="4684434" y="811876"/>
            <a:ext cx="6804436" cy="6311471"/>
          </a:xfrm>
          <a:prstGeom prst="rect">
            <a:avLst/>
          </a:prstGeom>
        </p:spPr>
        <p:txBody>
          <a:bodyPr wrap="square">
            <a:spAutoFit/>
          </a:bodyPr>
          <a:lstStyle/>
          <a:p>
            <a:pPr>
              <a:lnSpc>
                <a:spcPct val="107000"/>
              </a:lnSpc>
              <a:spcAft>
                <a:spcPts val="800"/>
              </a:spcAft>
            </a:pPr>
            <a:r>
              <a:rPr lang="es-MX" dirty="0">
                <a:solidFill>
                  <a:srgbClr val="C1623A"/>
                </a:solidFill>
                <a:latin typeface="Calibri" panose="020F0502020204030204" pitchFamily="34" charset="0"/>
                <a:ea typeface="Calibri" panose="020F0502020204030204" pitchFamily="34" charset="0"/>
                <a:cs typeface="Times New Roman" panose="02020603050405020304" pitchFamily="18" charset="0"/>
              </a:rPr>
              <a:t>1. Lee este libro ilustrado de Mark </a:t>
            </a:r>
            <a:r>
              <a:rPr lang="es-MX" dirty="0" err="1">
                <a:solidFill>
                  <a:srgbClr val="C1623A"/>
                </a:solidFill>
                <a:latin typeface="Calibri" panose="020F0502020204030204" pitchFamily="34" charset="0"/>
                <a:ea typeface="Calibri" panose="020F0502020204030204" pitchFamily="34" charset="0"/>
                <a:cs typeface="Times New Roman" panose="02020603050405020304" pitchFamily="18" charset="0"/>
              </a:rPr>
              <a:t>Reibstein</a:t>
            </a:r>
            <a:r>
              <a:rPr lang="es-MX" dirty="0">
                <a:solidFill>
                  <a:srgbClr val="C1623A"/>
                </a:solidFill>
                <a:latin typeface="Calibri" panose="020F0502020204030204" pitchFamily="34" charset="0"/>
                <a:ea typeface="Calibri" panose="020F0502020204030204" pitchFamily="34" charset="0"/>
                <a:cs typeface="Times New Roman" panose="02020603050405020304" pitchFamily="18" charset="0"/>
              </a:rPr>
              <a:t> sobre un gato que aprende el significado de su nombre. Hay belleza en las cosas simples; no necesitan ser perfectas para ser hermosas. De hecho, ¡son más hermosas porque no son absolutamente perfectas! </a:t>
            </a:r>
            <a:endParaRPr lang="en-US" dirty="0">
              <a:solidFill>
                <a:srgbClr val="C1623A"/>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dirty="0">
                <a:solidFill>
                  <a:srgbClr val="C1623A"/>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rgbClr val="C1623A"/>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MX" dirty="0">
                <a:solidFill>
                  <a:srgbClr val="C1623A"/>
                </a:solidFill>
                <a:latin typeface="Calibri" panose="020F0502020204030204" pitchFamily="34" charset="0"/>
                <a:ea typeface="Calibri" panose="020F0502020204030204" pitchFamily="34" charset="0"/>
                <a:cs typeface="Times New Roman" panose="02020603050405020304" pitchFamily="18" charset="0"/>
              </a:rPr>
              <a:t>¿Qué te parece interesante acerca de la idea de </a:t>
            </a:r>
            <a:r>
              <a:rPr lang="es-MX" dirty="0" err="1">
                <a:solidFill>
                  <a:srgbClr val="C1623A"/>
                </a:solidFill>
                <a:latin typeface="Calibri" panose="020F0502020204030204" pitchFamily="34" charset="0"/>
                <a:ea typeface="Calibri" panose="020F0502020204030204" pitchFamily="34" charset="0"/>
                <a:cs typeface="Times New Roman" panose="02020603050405020304" pitchFamily="18" charset="0"/>
              </a:rPr>
              <a:t>wabi-sabi</a:t>
            </a:r>
            <a:r>
              <a:rPr lang="es-MX" dirty="0">
                <a:solidFill>
                  <a:srgbClr val="C1623A"/>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rgbClr val="C1623A"/>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MX" dirty="0">
                <a:solidFill>
                  <a:srgbClr val="C1623A"/>
                </a:solidFill>
                <a:latin typeface="Calibri" panose="020F0502020204030204" pitchFamily="34" charset="0"/>
                <a:ea typeface="Calibri" panose="020F0502020204030204" pitchFamily="34" charset="0"/>
                <a:cs typeface="Times New Roman" panose="02020603050405020304" pitchFamily="18" charset="0"/>
              </a:rPr>
              <a:t>¿Puedes indicar diferentes ejemplos de </a:t>
            </a:r>
            <a:r>
              <a:rPr lang="es-MX" dirty="0" err="1">
                <a:solidFill>
                  <a:srgbClr val="C1623A"/>
                </a:solidFill>
                <a:latin typeface="Calibri" panose="020F0502020204030204" pitchFamily="34" charset="0"/>
                <a:ea typeface="Calibri" panose="020F0502020204030204" pitchFamily="34" charset="0"/>
                <a:cs typeface="Times New Roman" panose="02020603050405020304" pitchFamily="18" charset="0"/>
              </a:rPr>
              <a:t>wabi-sabi</a:t>
            </a:r>
            <a:r>
              <a:rPr lang="es-MX" dirty="0">
                <a:solidFill>
                  <a:srgbClr val="C1623A"/>
                </a:solidFill>
                <a:latin typeface="Calibri" panose="020F0502020204030204" pitchFamily="34" charset="0"/>
                <a:ea typeface="Calibri" panose="020F0502020204030204" pitchFamily="34" charset="0"/>
                <a:cs typeface="Times New Roman" panose="02020603050405020304" pitchFamily="18" charset="0"/>
              </a:rPr>
              <a:t> en este libro? </a:t>
            </a:r>
            <a:endParaRPr lang="en-US" dirty="0">
              <a:solidFill>
                <a:srgbClr val="C1623A"/>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MX" dirty="0">
                <a:solidFill>
                  <a:srgbClr val="C1623A"/>
                </a:solidFill>
                <a:latin typeface="Calibri" panose="020F0502020204030204" pitchFamily="34" charset="0"/>
                <a:ea typeface="Calibri" panose="020F0502020204030204" pitchFamily="34" charset="0"/>
                <a:cs typeface="Times New Roman" panose="02020603050405020304" pitchFamily="18" charset="0"/>
              </a:rPr>
              <a:t>¿Puedes pensar en ejemplos de </a:t>
            </a:r>
            <a:r>
              <a:rPr lang="es-MX" dirty="0" err="1">
                <a:solidFill>
                  <a:srgbClr val="C1623A"/>
                </a:solidFill>
                <a:latin typeface="Calibri" panose="020F0502020204030204" pitchFamily="34" charset="0"/>
                <a:ea typeface="Calibri" panose="020F0502020204030204" pitchFamily="34" charset="0"/>
                <a:cs typeface="Times New Roman" panose="02020603050405020304" pitchFamily="18" charset="0"/>
              </a:rPr>
              <a:t>wabi-sabi</a:t>
            </a:r>
            <a:r>
              <a:rPr lang="es-MX" dirty="0">
                <a:solidFill>
                  <a:srgbClr val="C1623A"/>
                </a:solidFill>
                <a:latin typeface="Calibri" panose="020F0502020204030204" pitchFamily="34" charset="0"/>
                <a:ea typeface="Calibri" panose="020F0502020204030204" pitchFamily="34" charset="0"/>
                <a:cs typeface="Times New Roman" panose="02020603050405020304" pitchFamily="18" charset="0"/>
              </a:rPr>
              <a:t> en el salón de clases o en tu propia vida? </a:t>
            </a:r>
            <a:endParaRPr lang="en-US" dirty="0">
              <a:solidFill>
                <a:srgbClr val="C1623A"/>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dirty="0">
                <a:solidFill>
                  <a:srgbClr val="C1623A"/>
                </a:solidFill>
                <a:latin typeface="Calibri" panose="020F0502020204030204" pitchFamily="34" charset="0"/>
                <a:ea typeface="Calibri" panose="020F0502020204030204" pitchFamily="34" charset="0"/>
                <a:cs typeface="Times New Roman" panose="02020603050405020304" pitchFamily="18" charset="0"/>
              </a:rPr>
              <a:t>2. Recoge tantos ejemplos de </a:t>
            </a:r>
            <a:r>
              <a:rPr lang="es-MX" dirty="0" err="1">
                <a:solidFill>
                  <a:srgbClr val="C1623A"/>
                </a:solidFill>
                <a:latin typeface="Calibri" panose="020F0502020204030204" pitchFamily="34" charset="0"/>
                <a:ea typeface="Calibri" panose="020F0502020204030204" pitchFamily="34" charset="0"/>
                <a:cs typeface="Times New Roman" panose="02020603050405020304" pitchFamily="18" charset="0"/>
              </a:rPr>
              <a:t>wabi-sabi</a:t>
            </a:r>
            <a:r>
              <a:rPr lang="es-MX" dirty="0">
                <a:solidFill>
                  <a:srgbClr val="C1623A"/>
                </a:solidFill>
                <a:latin typeface="Calibri" panose="020F0502020204030204" pitchFamily="34" charset="0"/>
                <a:ea typeface="Calibri" panose="020F0502020204030204" pitchFamily="34" charset="0"/>
                <a:cs typeface="Times New Roman" panose="02020603050405020304" pitchFamily="18" charset="0"/>
              </a:rPr>
              <a:t> de la naturaleza como puedas (podría estar en objetos como hojas, rocas, conchas, ramitas). </a:t>
            </a:r>
            <a:endParaRPr lang="en-US" dirty="0">
              <a:solidFill>
                <a:srgbClr val="C1623A"/>
              </a:solidFill>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solidFill>
                  <a:srgbClr val="C1623A"/>
                </a:solidFill>
                <a:latin typeface="Calibri" panose="020F0502020204030204" pitchFamily="34" charset="0"/>
              </a:rPr>
              <a:t> </a:t>
            </a:r>
          </a:p>
          <a:p>
            <a:pPr>
              <a:lnSpc>
                <a:spcPct val="107000"/>
              </a:lnSpc>
              <a:spcAft>
                <a:spcPts val="800"/>
              </a:spcAft>
            </a:pPr>
            <a:r>
              <a:rPr lang="es-MX" dirty="0">
                <a:solidFill>
                  <a:srgbClr val="C1623A"/>
                </a:solidFill>
                <a:latin typeface="Calibri" panose="020F0502020204030204" pitchFamily="34" charset="0"/>
                <a:ea typeface="Calibri" panose="020F0502020204030204" pitchFamily="34" charset="0"/>
                <a:cs typeface="Times New Roman" panose="02020603050405020304" pitchFamily="18" charset="0"/>
              </a:rPr>
              <a:t>3. Apila todos tus objetos.  </a:t>
            </a:r>
            <a:endParaRPr lang="en-US" dirty="0">
              <a:solidFill>
                <a:srgbClr val="C1623A"/>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dirty="0">
                <a:solidFill>
                  <a:srgbClr val="C1623A"/>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rgbClr val="C1623A"/>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dirty="0">
                <a:solidFill>
                  <a:srgbClr val="C1623A"/>
                </a:solidFill>
                <a:latin typeface="Calibri" panose="020F0502020204030204" pitchFamily="34" charset="0"/>
                <a:ea typeface="Calibri" panose="020F0502020204030204" pitchFamily="34" charset="0"/>
                <a:cs typeface="Times New Roman" panose="02020603050405020304" pitchFamily="18" charset="0"/>
              </a:rPr>
              <a:t>4. Reorganiza y clasifica tus objetos de diferentes maneras. Podría ser por color, forma, textura, tipos de imperfección, etc. Túrnense para idear maneras de clasificar sus objetos. </a:t>
            </a:r>
            <a:endParaRPr lang="en-US" dirty="0">
              <a:solidFill>
                <a:srgbClr val="C1623A"/>
              </a:solidFill>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solidFill>
                  <a:srgbClr val="C1623A"/>
                </a:solidFill>
                <a:latin typeface="Calibri" panose="020F0502020204030204" pitchFamily="34" charset="0"/>
              </a:rPr>
              <a:t> </a:t>
            </a:r>
          </a:p>
        </p:txBody>
      </p:sp>
      <p:pic>
        <p:nvPicPr>
          <p:cNvPr id="4" name="Picture 3">
            <a:hlinkClick r:id="rId3"/>
            <a:extLst>
              <a:ext uri="{FF2B5EF4-FFF2-40B4-BE49-F238E27FC236}">
                <a16:creationId xmlns:a16="http://schemas.microsoft.com/office/drawing/2014/main" id="{32DB9900-3992-47D8-8988-22F62156AF5B}"/>
              </a:ext>
            </a:extLst>
          </p:cNvPr>
          <p:cNvPicPr>
            <a:picLocks noChangeAspect="1"/>
          </p:cNvPicPr>
          <p:nvPr/>
        </p:nvPicPr>
        <p:blipFill>
          <a:blip r:embed="rId4"/>
          <a:stretch>
            <a:fillRect/>
          </a:stretch>
        </p:blipFill>
        <p:spPr>
          <a:xfrm>
            <a:off x="471054" y="4152113"/>
            <a:ext cx="3992191" cy="2378909"/>
          </a:xfrm>
          <a:prstGeom prst="rect">
            <a:avLst/>
          </a:prstGeom>
        </p:spPr>
      </p:pic>
      <p:pic>
        <p:nvPicPr>
          <p:cNvPr id="5" name="Picture 4">
            <a:hlinkClick r:id="rId5"/>
            <a:extLst>
              <a:ext uri="{FF2B5EF4-FFF2-40B4-BE49-F238E27FC236}">
                <a16:creationId xmlns:a16="http://schemas.microsoft.com/office/drawing/2014/main" id="{82640822-4F4F-4D5A-8B94-137B27362725}"/>
              </a:ext>
            </a:extLst>
          </p:cNvPr>
          <p:cNvPicPr>
            <a:picLocks noChangeAspect="1"/>
          </p:cNvPicPr>
          <p:nvPr/>
        </p:nvPicPr>
        <p:blipFill>
          <a:blip r:embed="rId6"/>
          <a:stretch>
            <a:fillRect/>
          </a:stretch>
        </p:blipFill>
        <p:spPr>
          <a:xfrm>
            <a:off x="314940" y="811876"/>
            <a:ext cx="3242568" cy="3340237"/>
          </a:xfrm>
          <a:prstGeom prst="rect">
            <a:avLst/>
          </a:prstGeom>
        </p:spPr>
      </p:pic>
      <p:sp>
        <p:nvSpPr>
          <p:cNvPr id="6" name="TextBox 5">
            <a:extLst>
              <a:ext uri="{FF2B5EF4-FFF2-40B4-BE49-F238E27FC236}">
                <a16:creationId xmlns:a16="http://schemas.microsoft.com/office/drawing/2014/main" id="{488C9A2E-ADF2-46ED-89EA-6C69A44AE945}"/>
              </a:ext>
            </a:extLst>
          </p:cNvPr>
          <p:cNvSpPr txBox="1"/>
          <p:nvPr/>
        </p:nvSpPr>
        <p:spPr>
          <a:xfrm>
            <a:off x="471054" y="505121"/>
            <a:ext cx="2896611" cy="478849"/>
          </a:xfrm>
          <a:prstGeom prst="rect">
            <a:avLst/>
          </a:prstGeom>
          <a:noFill/>
        </p:spPr>
        <p:txBody>
          <a:bodyPr wrap="square" rtlCol="0">
            <a:spAutoFit/>
          </a:bodyPr>
          <a:lstStyle/>
          <a:p>
            <a:pPr>
              <a:lnSpc>
                <a:spcPct val="107000"/>
              </a:lnSpc>
              <a:spcAft>
                <a:spcPts val="800"/>
              </a:spcAft>
            </a:pPr>
            <a:r>
              <a:rPr lang="es-MX" sz="1200" dirty="0">
                <a:solidFill>
                  <a:srgbClr val="642921"/>
                </a:solidFill>
                <a:latin typeface="Calibri" panose="020F0502020204030204" pitchFamily="34" charset="0"/>
                <a:ea typeface="Calibri" panose="020F0502020204030204" pitchFamily="34" charset="0"/>
                <a:cs typeface="Times New Roman" panose="02020603050405020304" pitchFamily="18" charset="0"/>
              </a:rPr>
              <a:t>Haz clic en la imagen del libro para obtenerlo en tu biblioteca.</a:t>
            </a:r>
            <a:endParaRPr lang="en-US" sz="1200" dirty="0">
              <a:solidFill>
                <a:srgbClr val="64292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DC5F17C-FFE3-43C5-9F11-5FE1EDC5700E}"/>
              </a:ext>
            </a:extLst>
          </p:cNvPr>
          <p:cNvSpPr txBox="1"/>
          <p:nvPr/>
        </p:nvSpPr>
        <p:spPr>
          <a:xfrm>
            <a:off x="3386368" y="2093174"/>
            <a:ext cx="1187471" cy="1269322"/>
          </a:xfrm>
          <a:prstGeom prst="rect">
            <a:avLst/>
          </a:prstGeom>
          <a:noFill/>
        </p:spPr>
        <p:txBody>
          <a:bodyPr wrap="square" rtlCol="0">
            <a:spAutoFit/>
          </a:bodyPr>
          <a:lstStyle/>
          <a:p>
            <a:pPr>
              <a:lnSpc>
                <a:spcPct val="107000"/>
              </a:lnSpc>
              <a:spcAft>
                <a:spcPts val="800"/>
              </a:spcAft>
            </a:pPr>
            <a:r>
              <a:rPr lang="es-MX" sz="1200" dirty="0">
                <a:solidFill>
                  <a:srgbClr val="642921"/>
                </a:solidFill>
                <a:latin typeface="Calibri" panose="020F0502020204030204" pitchFamily="34" charset="0"/>
                <a:ea typeface="Calibri" panose="020F0502020204030204" pitchFamily="34" charset="0"/>
                <a:cs typeface="Times New Roman" panose="02020603050405020304" pitchFamily="18" charset="0"/>
              </a:rPr>
              <a:t>Haz clic en la imagen para escuchar a la Sra. Carmina leer el libro en voz alta</a:t>
            </a:r>
            <a:endParaRPr lang="en-US" sz="1200" dirty="0">
              <a:solidFill>
                <a:srgbClr val="64292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Arrow: Down 7">
            <a:extLst>
              <a:ext uri="{FF2B5EF4-FFF2-40B4-BE49-F238E27FC236}">
                <a16:creationId xmlns:a16="http://schemas.microsoft.com/office/drawing/2014/main" id="{5D0BD9B9-78E3-46B5-83EA-DBC20D891037}"/>
              </a:ext>
            </a:extLst>
          </p:cNvPr>
          <p:cNvSpPr/>
          <p:nvPr/>
        </p:nvSpPr>
        <p:spPr>
          <a:xfrm>
            <a:off x="3549076" y="3428999"/>
            <a:ext cx="523194" cy="590108"/>
          </a:xfrm>
          <a:prstGeom prst="downArrow">
            <a:avLst/>
          </a:prstGeom>
          <a:solidFill>
            <a:srgbClr val="EBB7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702A98F-7353-4AB0-AA06-E20227E421EA}"/>
              </a:ext>
            </a:extLst>
          </p:cNvPr>
          <p:cNvPicPr>
            <a:picLocks noChangeAspect="1"/>
          </p:cNvPicPr>
          <p:nvPr/>
        </p:nvPicPr>
        <p:blipFill rotWithShape="1">
          <a:blip r:embed="rId7"/>
          <a:srcRect l="89112" t="44954" r="4047" b="15842"/>
          <a:stretch/>
        </p:blipFill>
        <p:spPr>
          <a:xfrm>
            <a:off x="11323674" y="1"/>
            <a:ext cx="868326" cy="1399604"/>
          </a:xfrm>
          <a:prstGeom prst="rect">
            <a:avLst/>
          </a:prstGeom>
        </p:spPr>
      </p:pic>
      <p:sp>
        <p:nvSpPr>
          <p:cNvPr id="3" name="Rectangle 2">
            <a:extLst>
              <a:ext uri="{FF2B5EF4-FFF2-40B4-BE49-F238E27FC236}">
                <a16:creationId xmlns:a16="http://schemas.microsoft.com/office/drawing/2014/main" id="{6E8B63AC-DA73-43C9-825E-E714B570CDD2}"/>
              </a:ext>
            </a:extLst>
          </p:cNvPr>
          <p:cNvSpPr/>
          <p:nvPr/>
        </p:nvSpPr>
        <p:spPr>
          <a:xfrm>
            <a:off x="4684434" y="288656"/>
            <a:ext cx="6717801" cy="523220"/>
          </a:xfrm>
          <a:prstGeom prst="rect">
            <a:avLst/>
          </a:prstGeom>
        </p:spPr>
        <p:txBody>
          <a:bodyPr wrap="none">
            <a:spAutoFit/>
          </a:bodyPr>
          <a:lstStyle/>
          <a:p>
            <a:pPr fontAlgn="base"/>
            <a:r>
              <a:rPr lang="es-MX" sz="2800" b="1" dirty="0">
                <a:solidFill>
                  <a:srgbClr val="81232C"/>
                </a:solidFill>
                <a:latin typeface="Calibri" panose="020F0502020204030204" pitchFamily="34" charset="0"/>
                <a:ea typeface="Calibri" panose="020F0502020204030204" pitchFamily="34" charset="0"/>
                <a:cs typeface="Times New Roman" panose="02020603050405020304" pitchFamily="18" charset="0"/>
              </a:rPr>
              <a:t>Tu turno para los estudiantes más jóvenes</a:t>
            </a:r>
            <a:r>
              <a:rPr lang="en-US" sz="2800" b="1" dirty="0">
                <a:solidFill>
                  <a:srgbClr val="81232C"/>
                </a:solidFill>
                <a:latin typeface="Calibri" panose="020F0502020204030204" pitchFamily="34" charset="0"/>
              </a:rPr>
              <a:t>: </a:t>
            </a:r>
          </a:p>
        </p:txBody>
      </p:sp>
    </p:spTree>
    <p:extLst>
      <p:ext uri="{BB962C8B-B14F-4D97-AF65-F5344CB8AC3E}">
        <p14:creationId xmlns:p14="http://schemas.microsoft.com/office/powerpoint/2010/main" val="1008626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26CF7-D9BF-45ED-BF52-27E884481F18}"/>
              </a:ext>
            </a:extLst>
          </p:cNvPr>
          <p:cNvSpPr/>
          <p:nvPr/>
        </p:nvSpPr>
        <p:spPr>
          <a:xfrm>
            <a:off x="201165" y="1086556"/>
            <a:ext cx="6666614" cy="5632311"/>
          </a:xfrm>
          <a:prstGeom prst="rect">
            <a:avLst/>
          </a:prstGeom>
        </p:spPr>
        <p:txBody>
          <a:bodyPr wrap="square">
            <a:spAutoFit/>
          </a:bodyPr>
          <a:lstStyle/>
          <a:p>
            <a:pPr fontAlgn="base"/>
            <a:r>
              <a:rPr lang="es-ES" dirty="0">
                <a:solidFill>
                  <a:srgbClr val="642921"/>
                </a:solidFill>
                <a:latin typeface="Calibri" panose="020F0502020204030204" pitchFamily="34" charset="0"/>
              </a:rPr>
              <a:t>¿Por qué pensaste que esas imperfecciones eran hermosas?</a:t>
            </a:r>
          </a:p>
          <a:p>
            <a:pPr fontAlgn="base"/>
            <a:endParaRPr lang="en-US" dirty="0">
              <a:solidFill>
                <a:srgbClr val="642921"/>
              </a:solidFill>
              <a:latin typeface="Calibri" panose="020F0502020204030204" pitchFamily="34" charset="0"/>
            </a:endParaRPr>
          </a:p>
          <a:p>
            <a:pPr fontAlgn="base"/>
            <a:endParaRPr lang="en-US" dirty="0">
              <a:solidFill>
                <a:srgbClr val="642921"/>
              </a:solidFill>
              <a:latin typeface="Calibri" panose="020F0502020204030204" pitchFamily="34" charset="0"/>
            </a:endParaRPr>
          </a:p>
          <a:p>
            <a:pPr fontAlgn="base"/>
            <a:endParaRPr lang="en-US" dirty="0">
              <a:solidFill>
                <a:srgbClr val="642921"/>
              </a:solidFill>
              <a:latin typeface="Calibri" panose="020F0502020204030204" pitchFamily="34" charset="0"/>
            </a:endParaRPr>
          </a:p>
          <a:p>
            <a:pPr fontAlgn="base"/>
            <a:endParaRPr lang="en-US" dirty="0">
              <a:solidFill>
                <a:srgbClr val="642921"/>
              </a:solidFill>
              <a:latin typeface="Calibri" panose="020F0502020204030204" pitchFamily="34" charset="0"/>
            </a:endParaRPr>
          </a:p>
          <a:p>
            <a:pPr fontAlgn="base"/>
            <a:endParaRPr lang="en-US" dirty="0">
              <a:solidFill>
                <a:srgbClr val="642921"/>
              </a:solidFill>
              <a:latin typeface="Calibri" panose="020F0502020204030204" pitchFamily="34" charset="0"/>
            </a:endParaRPr>
          </a:p>
          <a:p>
            <a:pPr fontAlgn="base"/>
            <a:r>
              <a:rPr lang="es-ES" dirty="0">
                <a:solidFill>
                  <a:srgbClr val="642921"/>
                </a:solidFill>
                <a:latin typeface="Calibri" panose="020F0502020204030204" pitchFamily="34" charset="0"/>
              </a:rPr>
              <a:t>¿Qué papel desempeñó el mundo natural en la configuración de tu trabajo?</a:t>
            </a:r>
            <a:endParaRPr lang="en-US" dirty="0">
              <a:solidFill>
                <a:srgbClr val="642921"/>
              </a:solidFill>
              <a:latin typeface="Calibri" panose="020F0502020204030204" pitchFamily="34" charset="0"/>
            </a:endParaRPr>
          </a:p>
          <a:p>
            <a:pPr fontAlgn="base"/>
            <a:endParaRPr lang="en-US" dirty="0">
              <a:solidFill>
                <a:srgbClr val="642921"/>
              </a:solidFill>
              <a:latin typeface="Calibri" panose="020F0502020204030204" pitchFamily="34" charset="0"/>
            </a:endParaRPr>
          </a:p>
          <a:p>
            <a:pPr fontAlgn="base"/>
            <a:endParaRPr lang="en-US" dirty="0">
              <a:solidFill>
                <a:srgbClr val="642921"/>
              </a:solidFill>
              <a:latin typeface="Calibri" panose="020F0502020204030204" pitchFamily="34" charset="0"/>
            </a:endParaRPr>
          </a:p>
          <a:p>
            <a:pPr fontAlgn="base"/>
            <a:endParaRPr lang="en-US" dirty="0">
              <a:solidFill>
                <a:srgbClr val="642921"/>
              </a:solidFill>
              <a:latin typeface="Calibri" panose="020F0502020204030204" pitchFamily="34" charset="0"/>
            </a:endParaRPr>
          </a:p>
          <a:p>
            <a:pPr fontAlgn="base"/>
            <a:endParaRPr lang="en-US" dirty="0">
              <a:solidFill>
                <a:srgbClr val="642921"/>
              </a:solidFill>
              <a:latin typeface="Calibri" panose="020F0502020204030204" pitchFamily="34" charset="0"/>
            </a:endParaRPr>
          </a:p>
          <a:p>
            <a:pPr fontAlgn="base"/>
            <a:endParaRPr lang="en-US" dirty="0">
              <a:solidFill>
                <a:srgbClr val="642921"/>
              </a:solidFill>
              <a:latin typeface="Calibri" panose="020F0502020204030204" pitchFamily="34" charset="0"/>
            </a:endParaRPr>
          </a:p>
          <a:p>
            <a:pPr fontAlgn="base"/>
            <a:endParaRPr lang="es-ES" dirty="0">
              <a:solidFill>
                <a:srgbClr val="642921"/>
              </a:solidFill>
              <a:latin typeface="Calibri" panose="020F0502020204030204" pitchFamily="34" charset="0"/>
            </a:endParaRPr>
          </a:p>
          <a:p>
            <a:pPr fontAlgn="base"/>
            <a:r>
              <a:rPr lang="es-ES" dirty="0">
                <a:solidFill>
                  <a:srgbClr val="642921"/>
                </a:solidFill>
                <a:latin typeface="Calibri" panose="020F0502020204030204" pitchFamily="34" charset="0"/>
              </a:rPr>
              <a:t>¿Qué materiales elegiste usar y por qué?</a:t>
            </a:r>
            <a:endParaRPr lang="en-US" dirty="0">
              <a:solidFill>
                <a:srgbClr val="642921"/>
              </a:solidFill>
              <a:latin typeface="Calibri" panose="020F0502020204030204" pitchFamily="34" charset="0"/>
            </a:endParaRPr>
          </a:p>
          <a:p>
            <a:pPr fontAlgn="base"/>
            <a:endParaRPr lang="en-US" dirty="0">
              <a:solidFill>
                <a:srgbClr val="642921"/>
              </a:solidFill>
              <a:latin typeface="Calibri" panose="020F0502020204030204" pitchFamily="34" charset="0"/>
            </a:endParaRPr>
          </a:p>
          <a:p>
            <a:pPr fontAlgn="base"/>
            <a:endParaRPr lang="en-US" dirty="0">
              <a:solidFill>
                <a:srgbClr val="642921"/>
              </a:solidFill>
              <a:latin typeface="Calibri" panose="020F0502020204030204" pitchFamily="34" charset="0"/>
            </a:endParaRPr>
          </a:p>
          <a:p>
            <a:pPr fontAlgn="base"/>
            <a:endParaRPr lang="en-US" dirty="0">
              <a:solidFill>
                <a:srgbClr val="642921"/>
              </a:solidFill>
              <a:latin typeface="Calibri" panose="020F0502020204030204" pitchFamily="34" charset="0"/>
            </a:endParaRPr>
          </a:p>
          <a:p>
            <a:pPr fontAlgn="base"/>
            <a:endParaRPr lang="en-US" dirty="0">
              <a:solidFill>
                <a:srgbClr val="642921"/>
              </a:solidFill>
              <a:latin typeface="Calibri" panose="020F0502020204030204" pitchFamily="34" charset="0"/>
            </a:endParaRPr>
          </a:p>
          <a:p>
            <a:pPr fontAlgn="base"/>
            <a:endParaRPr lang="en-US" dirty="0">
              <a:solidFill>
                <a:srgbClr val="642921"/>
              </a:solidFill>
              <a:latin typeface="Calibri" panose="020F0502020204030204" pitchFamily="34" charset="0"/>
            </a:endParaRPr>
          </a:p>
        </p:txBody>
      </p:sp>
      <p:sp>
        <p:nvSpPr>
          <p:cNvPr id="3" name="Rectangle 2">
            <a:extLst>
              <a:ext uri="{FF2B5EF4-FFF2-40B4-BE49-F238E27FC236}">
                <a16:creationId xmlns:a16="http://schemas.microsoft.com/office/drawing/2014/main" id="{87EE8756-0255-4DB2-A22F-1757D686729C}"/>
              </a:ext>
            </a:extLst>
          </p:cNvPr>
          <p:cNvSpPr/>
          <p:nvPr/>
        </p:nvSpPr>
        <p:spPr>
          <a:xfrm>
            <a:off x="6666615" y="1651167"/>
            <a:ext cx="5324218" cy="4441865"/>
          </a:xfrm>
          <a:prstGeom prst="rect">
            <a:avLst/>
          </a:prstGeom>
          <a:solidFill>
            <a:srgbClr val="3F11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69B1EB4-5162-4455-B3C0-E8428C2D290F}"/>
              </a:ext>
            </a:extLst>
          </p:cNvPr>
          <p:cNvSpPr txBox="1"/>
          <p:nvPr/>
        </p:nvSpPr>
        <p:spPr>
          <a:xfrm>
            <a:off x="6867779" y="6079848"/>
            <a:ext cx="5436485" cy="375552"/>
          </a:xfrm>
          <a:prstGeom prst="rect">
            <a:avLst/>
          </a:prstGeom>
          <a:noFill/>
        </p:spPr>
        <p:txBody>
          <a:bodyPr wrap="square" rtlCol="0">
            <a:spAutoFit/>
          </a:bodyPr>
          <a:lstStyle/>
          <a:p>
            <a:pPr>
              <a:lnSpc>
                <a:spcPct val="107000"/>
              </a:lnSpc>
              <a:spcAft>
                <a:spcPts val="800"/>
              </a:spcAft>
            </a:pPr>
            <a:r>
              <a:rPr lang="es-MX" dirty="0">
                <a:solidFill>
                  <a:srgbClr val="C1623A"/>
                </a:solidFill>
                <a:latin typeface="Calibri" panose="020F0502020204030204" pitchFamily="34" charset="0"/>
                <a:ea typeface="Calibri" panose="020F0502020204030204" pitchFamily="34" charset="0"/>
                <a:cs typeface="Times New Roman" panose="02020603050405020304" pitchFamily="18" charset="0"/>
              </a:rPr>
              <a:t>Comparte una foto o un vídeo de tu obra de arte</a:t>
            </a:r>
            <a:endParaRPr lang="en-US" dirty="0">
              <a:solidFill>
                <a:srgbClr val="C1623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999AE3F-5A6D-440E-A7D4-2566FD72CACF}"/>
              </a:ext>
            </a:extLst>
          </p:cNvPr>
          <p:cNvPicPr>
            <a:picLocks noChangeAspect="1"/>
          </p:cNvPicPr>
          <p:nvPr/>
        </p:nvPicPr>
        <p:blipFill rotWithShape="1">
          <a:blip r:embed="rId2"/>
          <a:srcRect l="89112" t="44954" r="4047" b="15842"/>
          <a:stretch/>
        </p:blipFill>
        <p:spPr>
          <a:xfrm>
            <a:off x="11323674" y="1"/>
            <a:ext cx="868326" cy="1399604"/>
          </a:xfrm>
          <a:prstGeom prst="rect">
            <a:avLst/>
          </a:prstGeom>
        </p:spPr>
      </p:pic>
      <p:sp>
        <p:nvSpPr>
          <p:cNvPr id="6" name="Rectangle 5">
            <a:extLst>
              <a:ext uri="{FF2B5EF4-FFF2-40B4-BE49-F238E27FC236}">
                <a16:creationId xmlns:a16="http://schemas.microsoft.com/office/drawing/2014/main" id="{129097E5-704C-4B0D-9ED4-7096F24E84C1}"/>
              </a:ext>
            </a:extLst>
          </p:cNvPr>
          <p:cNvSpPr/>
          <p:nvPr/>
        </p:nvSpPr>
        <p:spPr>
          <a:xfrm>
            <a:off x="201165" y="317666"/>
            <a:ext cx="11323674" cy="523220"/>
          </a:xfrm>
          <a:prstGeom prst="rect">
            <a:avLst/>
          </a:prstGeom>
        </p:spPr>
        <p:txBody>
          <a:bodyPr wrap="square">
            <a:spAutoFit/>
          </a:bodyPr>
          <a:lstStyle/>
          <a:p>
            <a:pPr fontAlgn="base"/>
            <a:r>
              <a:rPr lang="en-US" sz="2800" b="1" dirty="0" err="1">
                <a:solidFill>
                  <a:srgbClr val="C1623A"/>
                </a:solidFill>
                <a:latin typeface="Calibri" panose="020F0502020204030204" pitchFamily="34" charset="0"/>
              </a:rPr>
              <a:t>Preguntas</a:t>
            </a:r>
            <a:r>
              <a:rPr lang="en-US" sz="2800" b="1" dirty="0">
                <a:solidFill>
                  <a:srgbClr val="C1623A"/>
                </a:solidFill>
                <a:latin typeface="Calibri" panose="020F0502020204030204" pitchFamily="34" charset="0"/>
              </a:rPr>
              <a:t> de </a:t>
            </a:r>
            <a:r>
              <a:rPr lang="en-US" sz="2800" b="1" dirty="0" err="1">
                <a:solidFill>
                  <a:srgbClr val="C1623A"/>
                </a:solidFill>
                <a:latin typeface="Calibri" panose="020F0502020204030204" pitchFamily="34" charset="0"/>
              </a:rPr>
              <a:t>Reflexión</a:t>
            </a:r>
            <a:r>
              <a:rPr lang="en-US" sz="2800" b="1" dirty="0">
                <a:solidFill>
                  <a:srgbClr val="C1623A"/>
                </a:solidFill>
                <a:latin typeface="Calibri" panose="020F0502020204030204" pitchFamily="34" charset="0"/>
              </a:rPr>
              <a:t>: </a:t>
            </a:r>
            <a:endParaRPr lang="en-US" sz="2800" dirty="0">
              <a:solidFill>
                <a:srgbClr val="C1623A"/>
              </a:solidFill>
              <a:latin typeface="Calibri" panose="020F0502020204030204" pitchFamily="34" charset="0"/>
            </a:endParaRPr>
          </a:p>
        </p:txBody>
      </p:sp>
      <p:sp>
        <p:nvSpPr>
          <p:cNvPr id="8" name="Rectangle 7">
            <a:extLst>
              <a:ext uri="{FF2B5EF4-FFF2-40B4-BE49-F238E27FC236}">
                <a16:creationId xmlns:a16="http://schemas.microsoft.com/office/drawing/2014/main" id="{D7DFD076-B20C-4E65-B788-F96773595B45}"/>
              </a:ext>
            </a:extLst>
          </p:cNvPr>
          <p:cNvSpPr/>
          <p:nvPr/>
        </p:nvSpPr>
        <p:spPr>
          <a:xfrm>
            <a:off x="201167" y="1399605"/>
            <a:ext cx="6339331" cy="1356295"/>
          </a:xfrm>
          <a:prstGeom prst="rect">
            <a:avLst/>
          </a:prstGeom>
          <a:solidFill>
            <a:srgbClr val="DCA38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C172001-CA65-4A33-961B-8DF5FD54C0FC}"/>
              </a:ext>
            </a:extLst>
          </p:cNvPr>
          <p:cNvSpPr/>
          <p:nvPr/>
        </p:nvSpPr>
        <p:spPr>
          <a:xfrm>
            <a:off x="201166" y="3372309"/>
            <a:ext cx="6339333" cy="1356296"/>
          </a:xfrm>
          <a:prstGeom prst="rect">
            <a:avLst/>
          </a:prstGeom>
          <a:solidFill>
            <a:srgbClr val="C16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AE1A99-C53D-4C45-BC4C-E4AADF5481DB}"/>
              </a:ext>
            </a:extLst>
          </p:cNvPr>
          <p:cNvSpPr/>
          <p:nvPr/>
        </p:nvSpPr>
        <p:spPr>
          <a:xfrm>
            <a:off x="201165" y="5301697"/>
            <a:ext cx="6339334" cy="1556303"/>
          </a:xfrm>
          <a:prstGeom prst="rect">
            <a:avLst/>
          </a:prstGeom>
          <a:solidFill>
            <a:srgbClr val="B230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78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7A90114-D493-4E03-ADFE-7E9E37A37FB4}"/>
              </a:ext>
            </a:extLst>
          </p:cNvPr>
          <p:cNvSpPr/>
          <p:nvPr/>
        </p:nvSpPr>
        <p:spPr>
          <a:xfrm>
            <a:off x="6045801" y="3113167"/>
            <a:ext cx="5698238" cy="3522422"/>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a:extLst>
              <a:ext uri="{FF2B5EF4-FFF2-40B4-BE49-F238E27FC236}">
                <a16:creationId xmlns:a16="http://schemas.microsoft.com/office/drawing/2014/main" id="{A855E37D-E30D-4A40-B543-EA922CC24746}"/>
              </a:ext>
            </a:extLst>
          </p:cNvPr>
          <p:cNvSpPr>
            <a:spLocks noGrp="1"/>
          </p:cNvSpPr>
          <p:nvPr>
            <p:ph type="title"/>
          </p:nvPr>
        </p:nvSpPr>
        <p:spPr>
          <a:xfrm>
            <a:off x="447960" y="102275"/>
            <a:ext cx="10982039" cy="1325563"/>
          </a:xfrm>
        </p:spPr>
        <p:txBody>
          <a:bodyPr>
            <a:normAutofit/>
          </a:bodyPr>
          <a:lstStyle/>
          <a:p>
            <a:pPr algn="ctr"/>
            <a:r>
              <a:rPr lang="en-US" sz="2800" dirty="0">
                <a:solidFill>
                  <a:srgbClr val="81232C"/>
                </a:solidFill>
              </a:rPr>
              <a:t>Los </a:t>
            </a:r>
            <a:r>
              <a:rPr lang="en-US" sz="2800" dirty="0" err="1">
                <a:solidFill>
                  <a:srgbClr val="81232C"/>
                </a:solidFill>
              </a:rPr>
              <a:t>artistas</a:t>
            </a:r>
            <a:r>
              <a:rPr lang="en-US" sz="2800" dirty="0">
                <a:solidFill>
                  <a:srgbClr val="81232C"/>
                </a:solidFill>
              </a:rPr>
              <a:t> </a:t>
            </a:r>
            <a:r>
              <a:rPr lang="en-US" sz="2800" dirty="0" err="1">
                <a:solidFill>
                  <a:srgbClr val="81232C"/>
                </a:solidFill>
              </a:rPr>
              <a:t>han</a:t>
            </a:r>
            <a:r>
              <a:rPr lang="en-US" sz="2800" dirty="0">
                <a:solidFill>
                  <a:srgbClr val="81232C"/>
                </a:solidFill>
              </a:rPr>
              <a:t> </a:t>
            </a:r>
            <a:r>
              <a:rPr lang="en-US" sz="2800" dirty="0" err="1">
                <a:solidFill>
                  <a:srgbClr val="81232C"/>
                </a:solidFill>
              </a:rPr>
              <a:t>representado</a:t>
            </a:r>
            <a:r>
              <a:rPr lang="en-US" sz="2800" dirty="0">
                <a:solidFill>
                  <a:srgbClr val="81232C"/>
                </a:solidFill>
              </a:rPr>
              <a:t> </a:t>
            </a:r>
            <a:r>
              <a:rPr lang="en-US" sz="2800" dirty="0" err="1">
                <a:solidFill>
                  <a:srgbClr val="81232C"/>
                </a:solidFill>
              </a:rPr>
              <a:t>nuestro</a:t>
            </a:r>
            <a:r>
              <a:rPr lang="en-US" sz="2800" dirty="0">
                <a:solidFill>
                  <a:srgbClr val="81232C"/>
                </a:solidFill>
              </a:rPr>
              <a:t> </a:t>
            </a:r>
            <a:r>
              <a:rPr lang="en-US" sz="2800" dirty="0" err="1">
                <a:solidFill>
                  <a:srgbClr val="81232C"/>
                </a:solidFill>
              </a:rPr>
              <a:t>ambiente</a:t>
            </a:r>
            <a:r>
              <a:rPr lang="en-US" sz="2800" dirty="0">
                <a:solidFill>
                  <a:srgbClr val="81232C"/>
                </a:solidFill>
              </a:rPr>
              <a:t> natural por siglos!</a:t>
            </a:r>
            <a:endParaRPr lang="en-US" sz="1600" dirty="0">
              <a:solidFill>
                <a:srgbClr val="81232C"/>
              </a:solidFill>
            </a:endParaRPr>
          </a:p>
        </p:txBody>
      </p:sp>
      <p:sp>
        <p:nvSpPr>
          <p:cNvPr id="4" name="Content Placeholder 3">
            <a:extLst>
              <a:ext uri="{FF2B5EF4-FFF2-40B4-BE49-F238E27FC236}">
                <a16:creationId xmlns:a16="http://schemas.microsoft.com/office/drawing/2014/main" id="{F8EDB0F5-55E5-4278-9818-45DAEE6F29F9}"/>
              </a:ext>
            </a:extLst>
          </p:cNvPr>
          <p:cNvSpPr>
            <a:spLocks noGrp="1"/>
          </p:cNvSpPr>
          <p:nvPr>
            <p:ph sz="half" idx="2"/>
          </p:nvPr>
        </p:nvSpPr>
        <p:spPr>
          <a:xfrm>
            <a:off x="6057900" y="1344105"/>
            <a:ext cx="5888565" cy="2316994"/>
          </a:xfrm>
        </p:spPr>
        <p:txBody>
          <a:bodyPr>
            <a:normAutofit/>
          </a:bodyPr>
          <a:lstStyle/>
          <a:p>
            <a:pPr marL="0" indent="0">
              <a:buNone/>
            </a:pPr>
            <a:r>
              <a:rPr lang="en-US" sz="1600" dirty="0" err="1">
                <a:solidFill>
                  <a:srgbClr val="81232C"/>
                </a:solidFill>
              </a:rPr>
              <a:t>En</a:t>
            </a:r>
            <a:r>
              <a:rPr lang="en-US" sz="1600" dirty="0">
                <a:solidFill>
                  <a:srgbClr val="81232C"/>
                </a:solidFill>
              </a:rPr>
              <a:t> el </a:t>
            </a:r>
            <a:r>
              <a:rPr lang="en-US" sz="1600" dirty="0" err="1">
                <a:solidFill>
                  <a:srgbClr val="81232C"/>
                </a:solidFill>
              </a:rPr>
              <a:t>siglo</a:t>
            </a:r>
            <a:r>
              <a:rPr lang="en-US" sz="1600" dirty="0">
                <a:solidFill>
                  <a:srgbClr val="81232C"/>
                </a:solidFill>
              </a:rPr>
              <a:t> XXI, tanto los </a:t>
            </a:r>
            <a:r>
              <a:rPr lang="en-US" sz="1600" dirty="0" err="1">
                <a:solidFill>
                  <a:srgbClr val="81232C"/>
                </a:solidFill>
              </a:rPr>
              <a:t>admiradores</a:t>
            </a:r>
            <a:r>
              <a:rPr lang="en-US" sz="1600" dirty="0">
                <a:solidFill>
                  <a:srgbClr val="81232C"/>
                </a:solidFill>
              </a:rPr>
              <a:t> del </a:t>
            </a:r>
            <a:r>
              <a:rPr lang="en-US" sz="1600" dirty="0" err="1">
                <a:solidFill>
                  <a:srgbClr val="81232C"/>
                </a:solidFill>
              </a:rPr>
              <a:t>arte</a:t>
            </a:r>
            <a:r>
              <a:rPr lang="en-US" sz="1600" dirty="0">
                <a:solidFill>
                  <a:srgbClr val="81232C"/>
                </a:solidFill>
              </a:rPr>
              <a:t> </a:t>
            </a:r>
            <a:r>
              <a:rPr lang="en-US" sz="1600" dirty="0" err="1">
                <a:solidFill>
                  <a:srgbClr val="81232C"/>
                </a:solidFill>
              </a:rPr>
              <a:t>como</a:t>
            </a:r>
            <a:r>
              <a:rPr lang="en-US" sz="1600" dirty="0">
                <a:solidFill>
                  <a:srgbClr val="81232C"/>
                </a:solidFill>
              </a:rPr>
              <a:t> los </a:t>
            </a:r>
            <a:r>
              <a:rPr lang="en-US" sz="1600" dirty="0" err="1">
                <a:solidFill>
                  <a:srgbClr val="81232C"/>
                </a:solidFill>
              </a:rPr>
              <a:t>artistas</a:t>
            </a:r>
            <a:r>
              <a:rPr lang="en-US" sz="1600" dirty="0">
                <a:solidFill>
                  <a:srgbClr val="81232C"/>
                </a:solidFill>
              </a:rPr>
              <a:t> </a:t>
            </a:r>
            <a:r>
              <a:rPr lang="en-US" sz="1600" dirty="0" err="1">
                <a:solidFill>
                  <a:srgbClr val="81232C"/>
                </a:solidFill>
              </a:rPr>
              <a:t>han</a:t>
            </a:r>
            <a:r>
              <a:rPr lang="en-US" sz="1600" dirty="0">
                <a:solidFill>
                  <a:srgbClr val="81232C"/>
                </a:solidFill>
              </a:rPr>
              <a:t> </a:t>
            </a:r>
            <a:r>
              <a:rPr lang="en-US" sz="1600" dirty="0" err="1">
                <a:solidFill>
                  <a:srgbClr val="81232C"/>
                </a:solidFill>
              </a:rPr>
              <a:t>tomado</a:t>
            </a:r>
            <a:r>
              <a:rPr lang="en-US" sz="1600" dirty="0">
                <a:solidFill>
                  <a:srgbClr val="81232C"/>
                </a:solidFill>
              </a:rPr>
              <a:t> nota de las </a:t>
            </a:r>
            <a:r>
              <a:rPr lang="en-US" sz="1600" dirty="0" err="1">
                <a:solidFill>
                  <a:srgbClr val="81232C"/>
                </a:solidFill>
              </a:rPr>
              <a:t>crecientes</a:t>
            </a:r>
            <a:r>
              <a:rPr lang="en-US" sz="1600" dirty="0">
                <a:solidFill>
                  <a:srgbClr val="81232C"/>
                </a:solidFill>
              </a:rPr>
              <a:t> </a:t>
            </a:r>
            <a:r>
              <a:rPr lang="en-US" sz="1600" dirty="0" err="1">
                <a:solidFill>
                  <a:srgbClr val="81232C"/>
                </a:solidFill>
              </a:rPr>
              <a:t>preocupaciones</a:t>
            </a:r>
            <a:r>
              <a:rPr lang="en-US" sz="1600" dirty="0">
                <a:solidFill>
                  <a:srgbClr val="81232C"/>
                </a:solidFill>
              </a:rPr>
              <a:t> </a:t>
            </a:r>
            <a:r>
              <a:rPr lang="en-US" sz="1600" dirty="0" err="1">
                <a:solidFill>
                  <a:srgbClr val="81232C"/>
                </a:solidFill>
              </a:rPr>
              <a:t>mundiales</a:t>
            </a:r>
            <a:r>
              <a:rPr lang="en-US" sz="1600" dirty="0">
                <a:solidFill>
                  <a:srgbClr val="81232C"/>
                </a:solidFill>
              </a:rPr>
              <a:t> </a:t>
            </a:r>
            <a:r>
              <a:rPr lang="en-US" sz="1600" dirty="0" err="1">
                <a:solidFill>
                  <a:srgbClr val="81232C"/>
                </a:solidFill>
              </a:rPr>
              <a:t>en</a:t>
            </a:r>
            <a:r>
              <a:rPr lang="en-US" sz="1600" dirty="0">
                <a:solidFill>
                  <a:srgbClr val="81232C"/>
                </a:solidFill>
              </a:rPr>
              <a:t> </a:t>
            </a:r>
            <a:r>
              <a:rPr lang="en-US" sz="1600" dirty="0" err="1">
                <a:solidFill>
                  <a:srgbClr val="81232C"/>
                </a:solidFill>
              </a:rPr>
              <a:t>torno</a:t>
            </a:r>
            <a:r>
              <a:rPr lang="en-US" sz="1600" dirty="0">
                <a:solidFill>
                  <a:srgbClr val="81232C"/>
                </a:solidFill>
              </a:rPr>
              <a:t> al </a:t>
            </a:r>
            <a:r>
              <a:rPr lang="en-US" sz="1600" dirty="0" err="1">
                <a:solidFill>
                  <a:srgbClr val="81232C"/>
                </a:solidFill>
              </a:rPr>
              <a:t>estado</a:t>
            </a:r>
            <a:r>
              <a:rPr lang="en-US" sz="1600" dirty="0">
                <a:solidFill>
                  <a:srgbClr val="81232C"/>
                </a:solidFill>
              </a:rPr>
              <a:t> de </a:t>
            </a:r>
            <a:r>
              <a:rPr lang="en-US" sz="1600" dirty="0" err="1">
                <a:solidFill>
                  <a:srgbClr val="81232C"/>
                </a:solidFill>
              </a:rPr>
              <a:t>salud</a:t>
            </a:r>
            <a:r>
              <a:rPr lang="en-US" sz="1600" dirty="0">
                <a:solidFill>
                  <a:srgbClr val="81232C"/>
                </a:solidFill>
              </a:rPr>
              <a:t> del medio </a:t>
            </a:r>
            <a:r>
              <a:rPr lang="en-US" sz="1600" dirty="0" err="1">
                <a:solidFill>
                  <a:srgbClr val="81232C"/>
                </a:solidFill>
              </a:rPr>
              <a:t>ambiente</a:t>
            </a:r>
            <a:r>
              <a:rPr lang="en-US" sz="1600" dirty="0">
                <a:solidFill>
                  <a:srgbClr val="81232C"/>
                </a:solidFill>
              </a:rPr>
              <a:t> y el </a:t>
            </a:r>
            <a:r>
              <a:rPr lang="en-US" sz="1600" dirty="0" err="1">
                <a:solidFill>
                  <a:srgbClr val="81232C"/>
                </a:solidFill>
              </a:rPr>
              <a:t>impacto</a:t>
            </a:r>
            <a:r>
              <a:rPr lang="en-US" sz="1600" dirty="0">
                <a:solidFill>
                  <a:srgbClr val="81232C"/>
                </a:solidFill>
              </a:rPr>
              <a:t> de la </a:t>
            </a:r>
            <a:r>
              <a:rPr lang="en-US" sz="1600" dirty="0" err="1">
                <a:solidFill>
                  <a:srgbClr val="81232C"/>
                </a:solidFill>
              </a:rPr>
              <a:t>humanidad</a:t>
            </a:r>
            <a:r>
              <a:rPr lang="en-US" sz="1600" dirty="0">
                <a:solidFill>
                  <a:srgbClr val="81232C"/>
                </a:solidFill>
              </a:rPr>
              <a:t> </a:t>
            </a:r>
            <a:r>
              <a:rPr lang="en-US" sz="1600" dirty="0" err="1">
                <a:solidFill>
                  <a:srgbClr val="81232C"/>
                </a:solidFill>
              </a:rPr>
              <a:t>en</a:t>
            </a:r>
            <a:r>
              <a:rPr lang="en-US" sz="1600" dirty="0">
                <a:solidFill>
                  <a:srgbClr val="81232C"/>
                </a:solidFill>
              </a:rPr>
              <a:t> </a:t>
            </a:r>
            <a:r>
              <a:rPr lang="en-US" sz="1600" dirty="0" err="1">
                <a:solidFill>
                  <a:srgbClr val="81232C"/>
                </a:solidFill>
              </a:rPr>
              <a:t>él</a:t>
            </a:r>
            <a:r>
              <a:rPr lang="en-US" sz="1600" dirty="0">
                <a:solidFill>
                  <a:srgbClr val="81232C"/>
                </a:solidFill>
              </a:rPr>
              <a:t>.</a:t>
            </a:r>
          </a:p>
          <a:p>
            <a:pPr marL="0" indent="0">
              <a:buNone/>
            </a:pPr>
            <a:r>
              <a:rPr lang="en-US" sz="1600" dirty="0" err="1">
                <a:solidFill>
                  <a:srgbClr val="81232C"/>
                </a:solidFill>
              </a:rPr>
              <a:t>Nosotros</a:t>
            </a:r>
            <a:r>
              <a:rPr lang="en-US" sz="1600" dirty="0">
                <a:solidFill>
                  <a:srgbClr val="81232C"/>
                </a:solidFill>
              </a:rPr>
              <a:t>, </a:t>
            </a:r>
            <a:r>
              <a:rPr lang="en-US" sz="1600" dirty="0" err="1">
                <a:solidFill>
                  <a:srgbClr val="81232C"/>
                </a:solidFill>
              </a:rPr>
              <a:t>como</a:t>
            </a:r>
            <a:r>
              <a:rPr lang="en-US" sz="1600" dirty="0">
                <a:solidFill>
                  <a:srgbClr val="81232C"/>
                </a:solidFill>
              </a:rPr>
              <a:t> </a:t>
            </a:r>
            <a:r>
              <a:rPr lang="en-US" sz="1600" dirty="0" err="1">
                <a:solidFill>
                  <a:srgbClr val="81232C"/>
                </a:solidFill>
              </a:rPr>
              <a:t>espectadores</a:t>
            </a:r>
            <a:r>
              <a:rPr lang="en-US" sz="1600" dirty="0">
                <a:solidFill>
                  <a:srgbClr val="81232C"/>
                </a:solidFill>
              </a:rPr>
              <a:t>, </a:t>
            </a:r>
            <a:r>
              <a:rPr lang="en-US" sz="1600" dirty="0" err="1">
                <a:solidFill>
                  <a:srgbClr val="81232C"/>
                </a:solidFill>
              </a:rPr>
              <a:t>podemos</a:t>
            </a:r>
            <a:r>
              <a:rPr lang="en-US" sz="1600" dirty="0">
                <a:solidFill>
                  <a:srgbClr val="81232C"/>
                </a:solidFill>
              </a:rPr>
              <a:t> </a:t>
            </a:r>
            <a:r>
              <a:rPr lang="en-US" sz="1600" dirty="0" err="1">
                <a:solidFill>
                  <a:srgbClr val="81232C"/>
                </a:solidFill>
              </a:rPr>
              <a:t>utilizar</a:t>
            </a:r>
            <a:r>
              <a:rPr lang="en-US" sz="1600" dirty="0">
                <a:solidFill>
                  <a:srgbClr val="81232C"/>
                </a:solidFill>
              </a:rPr>
              <a:t> la </a:t>
            </a:r>
            <a:r>
              <a:rPr lang="en-US" sz="1600" dirty="0" err="1">
                <a:solidFill>
                  <a:srgbClr val="81232C"/>
                </a:solidFill>
              </a:rPr>
              <a:t>lente</a:t>
            </a:r>
            <a:r>
              <a:rPr lang="en-US" sz="1600" dirty="0">
                <a:solidFill>
                  <a:srgbClr val="81232C"/>
                </a:solidFill>
              </a:rPr>
              <a:t> de la </a:t>
            </a:r>
            <a:r>
              <a:rPr lang="en-US" sz="1600" dirty="0" err="1">
                <a:solidFill>
                  <a:srgbClr val="81232C"/>
                </a:solidFill>
              </a:rPr>
              <a:t>conciencia</a:t>
            </a:r>
            <a:r>
              <a:rPr lang="en-US" sz="1600" dirty="0">
                <a:solidFill>
                  <a:srgbClr val="81232C"/>
                </a:solidFill>
              </a:rPr>
              <a:t> </a:t>
            </a:r>
            <a:r>
              <a:rPr lang="en-US" sz="1600" dirty="0" err="1">
                <a:solidFill>
                  <a:srgbClr val="81232C"/>
                </a:solidFill>
              </a:rPr>
              <a:t>ambiental</a:t>
            </a:r>
            <a:r>
              <a:rPr lang="en-US" sz="1600" dirty="0">
                <a:solidFill>
                  <a:srgbClr val="81232C"/>
                </a:solidFill>
              </a:rPr>
              <a:t> para </a:t>
            </a:r>
            <a:r>
              <a:rPr lang="en-US" sz="1600" dirty="0" err="1">
                <a:solidFill>
                  <a:srgbClr val="81232C"/>
                </a:solidFill>
              </a:rPr>
              <a:t>ver</a:t>
            </a:r>
            <a:r>
              <a:rPr lang="en-US" sz="1600" dirty="0">
                <a:solidFill>
                  <a:srgbClr val="81232C"/>
                </a:solidFill>
              </a:rPr>
              <a:t> </a:t>
            </a:r>
            <a:r>
              <a:rPr lang="en-US" sz="1600" dirty="0" err="1">
                <a:solidFill>
                  <a:srgbClr val="81232C"/>
                </a:solidFill>
              </a:rPr>
              <a:t>todas</a:t>
            </a:r>
            <a:r>
              <a:rPr lang="en-US" sz="1600" dirty="0">
                <a:solidFill>
                  <a:srgbClr val="81232C"/>
                </a:solidFill>
              </a:rPr>
              <a:t> las </a:t>
            </a:r>
            <a:r>
              <a:rPr lang="en-US" sz="1600" dirty="0" err="1">
                <a:solidFill>
                  <a:srgbClr val="81232C"/>
                </a:solidFill>
              </a:rPr>
              <a:t>obras</a:t>
            </a:r>
            <a:r>
              <a:rPr lang="en-US" sz="1600" dirty="0">
                <a:solidFill>
                  <a:srgbClr val="81232C"/>
                </a:solidFill>
              </a:rPr>
              <a:t> de </a:t>
            </a:r>
            <a:r>
              <a:rPr lang="en-US" sz="1600" dirty="0" err="1">
                <a:solidFill>
                  <a:srgbClr val="81232C"/>
                </a:solidFill>
              </a:rPr>
              <a:t>arte</a:t>
            </a:r>
            <a:r>
              <a:rPr lang="en-US" sz="1600" dirty="0">
                <a:solidFill>
                  <a:srgbClr val="81232C"/>
                </a:solidFill>
              </a:rPr>
              <a:t>, </a:t>
            </a:r>
            <a:r>
              <a:rPr lang="en-US" sz="1600" dirty="0" err="1">
                <a:solidFill>
                  <a:srgbClr val="81232C"/>
                </a:solidFill>
              </a:rPr>
              <a:t>independientemente</a:t>
            </a:r>
            <a:r>
              <a:rPr lang="en-US" sz="1600" dirty="0">
                <a:solidFill>
                  <a:srgbClr val="81232C"/>
                </a:solidFill>
              </a:rPr>
              <a:t> de la </a:t>
            </a:r>
            <a:r>
              <a:rPr lang="en-US" sz="1600" dirty="0" err="1">
                <a:solidFill>
                  <a:srgbClr val="81232C"/>
                </a:solidFill>
              </a:rPr>
              <a:t>intención</a:t>
            </a:r>
            <a:r>
              <a:rPr lang="en-US" sz="1600" dirty="0">
                <a:solidFill>
                  <a:srgbClr val="81232C"/>
                </a:solidFill>
              </a:rPr>
              <a:t> original del </a:t>
            </a:r>
            <a:r>
              <a:rPr lang="en-US" sz="1600" dirty="0" err="1">
                <a:solidFill>
                  <a:srgbClr val="81232C"/>
                </a:solidFill>
              </a:rPr>
              <a:t>artista</a:t>
            </a:r>
            <a:r>
              <a:rPr lang="en-US" sz="1600" dirty="0">
                <a:solidFill>
                  <a:srgbClr val="81232C"/>
                </a:solidFill>
              </a:rPr>
              <a:t>.</a:t>
            </a:r>
            <a:endParaRPr lang="en-US" sz="1600" dirty="0">
              <a:solidFill>
                <a:srgbClr val="81232C"/>
              </a:solidFill>
              <a:latin typeface="Calibri" panose="020F0502020204030204" pitchFamily="34" charset="0"/>
            </a:endParaRPr>
          </a:p>
          <a:p>
            <a:pPr marL="0" indent="0">
              <a:buNone/>
            </a:pPr>
            <a:endParaRPr lang="en-US" sz="1800" dirty="0">
              <a:solidFill>
                <a:srgbClr val="3F1115"/>
              </a:solidFill>
              <a:latin typeface="Calibri" panose="020F0502020204030204" pitchFamily="34" charset="0"/>
            </a:endParaRPr>
          </a:p>
        </p:txBody>
      </p:sp>
      <p:pic>
        <p:nvPicPr>
          <p:cNvPr id="11" name="Content Placeholder 10">
            <a:hlinkClick r:id="rId3"/>
            <a:extLst>
              <a:ext uri="{FF2B5EF4-FFF2-40B4-BE49-F238E27FC236}">
                <a16:creationId xmlns:a16="http://schemas.microsoft.com/office/drawing/2014/main" id="{34AAF403-3DF0-4FD7-834D-C6C50F95C292}"/>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47960" y="1319003"/>
            <a:ext cx="4893929" cy="3499159"/>
          </a:xfrm>
        </p:spPr>
      </p:pic>
      <p:sp>
        <p:nvSpPr>
          <p:cNvPr id="9" name="Rectangle 8">
            <a:extLst>
              <a:ext uri="{FF2B5EF4-FFF2-40B4-BE49-F238E27FC236}">
                <a16:creationId xmlns:a16="http://schemas.microsoft.com/office/drawing/2014/main" id="{095BB8F1-53F9-41C5-B8B9-59043E6AEBFC}"/>
              </a:ext>
            </a:extLst>
          </p:cNvPr>
          <p:cNvSpPr/>
          <p:nvPr/>
        </p:nvSpPr>
        <p:spPr>
          <a:xfrm>
            <a:off x="447960" y="4874378"/>
            <a:ext cx="5325534" cy="400110"/>
          </a:xfrm>
          <a:prstGeom prst="rect">
            <a:avLst/>
          </a:prstGeom>
        </p:spPr>
        <p:txBody>
          <a:bodyPr wrap="square">
            <a:spAutoFit/>
          </a:bodyPr>
          <a:lstStyle/>
          <a:p>
            <a:r>
              <a:rPr lang="en-US" sz="1000" dirty="0">
                <a:solidFill>
                  <a:schemeClr val="tx1">
                    <a:lumMod val="65000"/>
                    <a:lumOff val="35000"/>
                  </a:schemeClr>
                </a:solidFill>
                <a:latin typeface="Calibri" panose="020F0502020204030204" pitchFamily="34" charset="0"/>
              </a:rPr>
              <a:t>Albert Bierstadt, American, </a:t>
            </a:r>
            <a:r>
              <a:rPr lang="en-US" sz="1000" i="1" dirty="0">
                <a:solidFill>
                  <a:schemeClr val="tx1">
                    <a:lumMod val="65000"/>
                    <a:lumOff val="35000"/>
                  </a:schemeClr>
                </a:solidFill>
                <a:latin typeface="Calibri" panose="020F0502020204030204" pitchFamily="34" charset="0"/>
              </a:rPr>
              <a:t>Wind River Country,</a:t>
            </a:r>
            <a:r>
              <a:rPr lang="en-US" sz="1000" dirty="0">
                <a:solidFill>
                  <a:schemeClr val="tx1">
                    <a:lumMod val="65000"/>
                    <a:lumOff val="35000"/>
                  </a:schemeClr>
                </a:solidFill>
                <a:latin typeface="Calibri" panose="020F0502020204030204" pitchFamily="34" charset="0"/>
              </a:rPr>
              <a:t> 1860. Oil on canvas; 29 5/8 x 43 3/4 in.</a:t>
            </a:r>
            <a:br>
              <a:rPr lang="en-US" sz="1000" dirty="0">
                <a:solidFill>
                  <a:schemeClr val="tx1">
                    <a:lumMod val="65000"/>
                    <a:lumOff val="35000"/>
                  </a:schemeClr>
                </a:solidFill>
                <a:latin typeface="Calibri" panose="020F0502020204030204" pitchFamily="34" charset="0"/>
              </a:rPr>
            </a:br>
            <a:r>
              <a:rPr lang="en-US" sz="1000" dirty="0">
                <a:solidFill>
                  <a:schemeClr val="tx1">
                    <a:lumMod val="65000"/>
                    <a:lumOff val="35000"/>
                  </a:schemeClr>
                </a:solidFill>
                <a:latin typeface="Calibri" panose="020F0502020204030204" pitchFamily="34" charset="0"/>
              </a:rPr>
              <a:t>Denver Art Museum: The Charles H. </a:t>
            </a:r>
            <a:r>
              <a:rPr lang="en-US" sz="1000" dirty="0" err="1">
                <a:solidFill>
                  <a:schemeClr val="tx1">
                    <a:lumMod val="65000"/>
                    <a:lumOff val="35000"/>
                  </a:schemeClr>
                </a:solidFill>
                <a:latin typeface="Calibri" panose="020F0502020204030204" pitchFamily="34" charset="0"/>
              </a:rPr>
              <a:t>Bayly</a:t>
            </a:r>
            <a:r>
              <a:rPr lang="en-US" sz="1000" dirty="0">
                <a:solidFill>
                  <a:schemeClr val="tx1">
                    <a:lumMod val="65000"/>
                    <a:lumOff val="35000"/>
                  </a:schemeClr>
                </a:solidFill>
                <a:latin typeface="Calibri" panose="020F0502020204030204" pitchFamily="34" charset="0"/>
              </a:rPr>
              <a:t> Collection, 1987.47</a:t>
            </a:r>
          </a:p>
        </p:txBody>
      </p:sp>
      <p:sp>
        <p:nvSpPr>
          <p:cNvPr id="13" name="Rectangle 12">
            <a:extLst>
              <a:ext uri="{FF2B5EF4-FFF2-40B4-BE49-F238E27FC236}">
                <a16:creationId xmlns:a16="http://schemas.microsoft.com/office/drawing/2014/main" id="{0A9FFF75-BC12-4DF3-980B-8E6B351356AA}"/>
              </a:ext>
            </a:extLst>
          </p:cNvPr>
          <p:cNvSpPr/>
          <p:nvPr/>
        </p:nvSpPr>
        <p:spPr>
          <a:xfrm>
            <a:off x="6019030" y="3113167"/>
            <a:ext cx="5698238" cy="646331"/>
          </a:xfrm>
          <a:prstGeom prst="rect">
            <a:avLst/>
          </a:prstGeom>
        </p:spPr>
        <p:txBody>
          <a:bodyPr wrap="square">
            <a:spAutoFit/>
          </a:bodyPr>
          <a:lstStyle/>
          <a:p>
            <a:r>
              <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rPr>
              <a:t>¿Qué podrías ver en una obra de arte que se conecte con el entorno? </a:t>
            </a:r>
            <a:endParaRPr lang="en-US" dirty="0">
              <a:solidFill>
                <a:schemeClr val="bg1"/>
              </a:solidFill>
              <a:highlight>
                <a:srgbClr val="FFFF00"/>
              </a:highlight>
              <a:latin typeface="Calibri" panose="020F0502020204030204" pitchFamily="34" charset="0"/>
            </a:endParaRPr>
          </a:p>
        </p:txBody>
      </p:sp>
      <p:pic>
        <p:nvPicPr>
          <p:cNvPr id="10" name="Picture 9">
            <a:extLst>
              <a:ext uri="{FF2B5EF4-FFF2-40B4-BE49-F238E27FC236}">
                <a16:creationId xmlns:a16="http://schemas.microsoft.com/office/drawing/2014/main" id="{5F3B7EFD-9C81-4327-B754-BE1C502829EE}"/>
              </a:ext>
            </a:extLst>
          </p:cNvPr>
          <p:cNvPicPr>
            <a:picLocks noChangeAspect="1"/>
          </p:cNvPicPr>
          <p:nvPr/>
        </p:nvPicPr>
        <p:blipFill rotWithShape="1">
          <a:blip r:embed="rId5"/>
          <a:srcRect l="89112" t="44954" r="4047" b="15842"/>
          <a:stretch/>
        </p:blipFill>
        <p:spPr>
          <a:xfrm>
            <a:off x="11323674" y="1"/>
            <a:ext cx="868326" cy="1399604"/>
          </a:xfrm>
          <a:prstGeom prst="rect">
            <a:avLst/>
          </a:prstGeom>
        </p:spPr>
      </p:pic>
    </p:spTree>
    <p:extLst>
      <p:ext uri="{BB962C8B-B14F-4D97-AF65-F5344CB8AC3E}">
        <p14:creationId xmlns:p14="http://schemas.microsoft.com/office/powerpoint/2010/main" val="387656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B684D1-69E0-4165-BC78-9BE28A453F5E}"/>
              </a:ext>
            </a:extLst>
          </p:cNvPr>
          <p:cNvSpPr txBox="1"/>
          <p:nvPr/>
        </p:nvSpPr>
        <p:spPr>
          <a:xfrm>
            <a:off x="139701" y="4688700"/>
            <a:ext cx="3856298" cy="2031325"/>
          </a:xfrm>
          <a:prstGeom prst="rect">
            <a:avLst/>
          </a:prstGeom>
          <a:noFill/>
        </p:spPr>
        <p:txBody>
          <a:bodyPr wrap="square" rtlCol="0">
            <a:spAutoFit/>
          </a:bodyPr>
          <a:lstStyle/>
          <a:p>
            <a:r>
              <a:rPr lang="en-US" b="1" dirty="0">
                <a:solidFill>
                  <a:schemeClr val="accent2">
                    <a:lumMod val="75000"/>
                  </a:schemeClr>
                </a:solidFill>
              </a:rPr>
              <a:t>ALGUNOS EJEMPLOS DE WABI-SABI PODRÍAN SER:</a:t>
            </a:r>
          </a:p>
          <a:p>
            <a:r>
              <a:rPr lang="en-US" dirty="0">
                <a:solidFill>
                  <a:schemeClr val="accent2">
                    <a:lumMod val="75000"/>
                  </a:schemeClr>
                </a:solidFill>
              </a:rPr>
              <a:t>-Un </a:t>
            </a:r>
            <a:r>
              <a:rPr lang="en-US" dirty="0" err="1">
                <a:solidFill>
                  <a:schemeClr val="accent2">
                    <a:lumMod val="75000"/>
                  </a:schemeClr>
                </a:solidFill>
              </a:rPr>
              <a:t>hermoso</a:t>
            </a:r>
            <a:r>
              <a:rPr lang="en-US" dirty="0">
                <a:solidFill>
                  <a:schemeClr val="accent2">
                    <a:lumMod val="75000"/>
                  </a:schemeClr>
                </a:solidFill>
              </a:rPr>
              <a:t> </a:t>
            </a:r>
            <a:r>
              <a:rPr lang="en-US" dirty="0" err="1">
                <a:solidFill>
                  <a:schemeClr val="accent2">
                    <a:lumMod val="75000"/>
                  </a:schemeClr>
                </a:solidFill>
              </a:rPr>
              <a:t>imperfecto</a:t>
            </a:r>
            <a:r>
              <a:rPr lang="en-US" dirty="0">
                <a:solidFill>
                  <a:schemeClr val="accent2">
                    <a:lumMod val="75000"/>
                  </a:schemeClr>
                </a:solidFill>
              </a:rPr>
              <a:t> </a:t>
            </a:r>
            <a:r>
              <a:rPr lang="en-US" dirty="0" err="1">
                <a:solidFill>
                  <a:schemeClr val="accent2">
                    <a:lumMod val="75000"/>
                  </a:schemeClr>
                </a:solidFill>
              </a:rPr>
              <a:t>jardín</a:t>
            </a:r>
            <a:r>
              <a:rPr lang="en-US" dirty="0">
                <a:solidFill>
                  <a:schemeClr val="accent2">
                    <a:lumMod val="75000"/>
                  </a:schemeClr>
                </a:solidFill>
              </a:rPr>
              <a:t> </a:t>
            </a:r>
          </a:p>
          <a:p>
            <a:r>
              <a:rPr lang="en-US" dirty="0">
                <a:solidFill>
                  <a:schemeClr val="accent2">
                    <a:lumMod val="75000"/>
                  </a:schemeClr>
                </a:solidFill>
              </a:rPr>
              <a:t>-Hojas de </a:t>
            </a:r>
            <a:r>
              <a:rPr lang="en-US" dirty="0" err="1">
                <a:solidFill>
                  <a:schemeClr val="accent2">
                    <a:lumMod val="75000"/>
                  </a:schemeClr>
                </a:solidFill>
              </a:rPr>
              <a:t>otoño</a:t>
            </a:r>
            <a:r>
              <a:rPr lang="en-US" dirty="0">
                <a:solidFill>
                  <a:schemeClr val="accent2">
                    <a:lumMod val="75000"/>
                  </a:schemeClr>
                </a:solidFill>
              </a:rPr>
              <a:t> </a:t>
            </a:r>
            <a:r>
              <a:rPr lang="en-US" dirty="0" err="1">
                <a:solidFill>
                  <a:schemeClr val="accent2">
                    <a:lumMod val="75000"/>
                  </a:schemeClr>
                </a:solidFill>
              </a:rPr>
              <a:t>cambiando</a:t>
            </a:r>
            <a:r>
              <a:rPr lang="en-US" dirty="0">
                <a:solidFill>
                  <a:schemeClr val="accent2">
                    <a:lumMod val="75000"/>
                  </a:schemeClr>
                </a:solidFill>
              </a:rPr>
              <a:t> de color </a:t>
            </a:r>
          </a:p>
          <a:p>
            <a:r>
              <a:rPr lang="en-US" dirty="0">
                <a:solidFill>
                  <a:schemeClr val="accent2">
                    <a:lumMod val="75000"/>
                  </a:schemeClr>
                </a:solidFill>
              </a:rPr>
              <a:t>-</a:t>
            </a:r>
            <a:r>
              <a:rPr lang="en-US" dirty="0" err="1">
                <a:solidFill>
                  <a:schemeClr val="accent2">
                    <a:lumMod val="75000"/>
                  </a:schemeClr>
                </a:solidFill>
              </a:rPr>
              <a:t>Arrugas</a:t>
            </a:r>
            <a:r>
              <a:rPr lang="en-US" dirty="0">
                <a:solidFill>
                  <a:schemeClr val="accent2">
                    <a:lumMod val="75000"/>
                  </a:schemeClr>
                </a:solidFill>
              </a:rPr>
              <a:t> </a:t>
            </a:r>
            <a:r>
              <a:rPr lang="en-US" dirty="0" err="1">
                <a:solidFill>
                  <a:schemeClr val="accent2">
                    <a:lumMod val="75000"/>
                  </a:schemeClr>
                </a:solidFill>
              </a:rPr>
              <a:t>en</a:t>
            </a:r>
            <a:r>
              <a:rPr lang="en-US" dirty="0">
                <a:solidFill>
                  <a:schemeClr val="accent2">
                    <a:lumMod val="75000"/>
                  </a:schemeClr>
                </a:solidFill>
              </a:rPr>
              <a:t> la </a:t>
            </a:r>
            <a:r>
              <a:rPr lang="en-US" dirty="0" err="1">
                <a:solidFill>
                  <a:schemeClr val="accent2">
                    <a:lumMod val="75000"/>
                  </a:schemeClr>
                </a:solidFill>
              </a:rPr>
              <a:t>cara</a:t>
            </a:r>
            <a:r>
              <a:rPr lang="en-US" dirty="0">
                <a:solidFill>
                  <a:schemeClr val="accent2">
                    <a:lumMod val="75000"/>
                  </a:schemeClr>
                </a:solidFill>
              </a:rPr>
              <a:t> de un </a:t>
            </a:r>
            <a:r>
              <a:rPr lang="en-US" dirty="0" err="1">
                <a:solidFill>
                  <a:schemeClr val="accent2">
                    <a:lumMod val="75000"/>
                  </a:schemeClr>
                </a:solidFill>
              </a:rPr>
              <a:t>anciano</a:t>
            </a:r>
            <a:endParaRPr lang="en-US" dirty="0">
              <a:solidFill>
                <a:schemeClr val="accent2">
                  <a:lumMod val="75000"/>
                </a:schemeClr>
              </a:solidFill>
            </a:endParaRPr>
          </a:p>
          <a:p>
            <a:r>
              <a:rPr lang="en-US" dirty="0">
                <a:solidFill>
                  <a:schemeClr val="accent2">
                    <a:lumMod val="75000"/>
                  </a:schemeClr>
                </a:solidFill>
              </a:rPr>
              <a:t>-Una </a:t>
            </a:r>
            <a:r>
              <a:rPr lang="en-US" dirty="0" err="1">
                <a:solidFill>
                  <a:schemeClr val="accent2">
                    <a:lumMod val="75000"/>
                  </a:schemeClr>
                </a:solidFill>
              </a:rPr>
              <a:t>pieza</a:t>
            </a:r>
            <a:r>
              <a:rPr lang="en-US" dirty="0">
                <a:solidFill>
                  <a:schemeClr val="accent2">
                    <a:lumMod val="75000"/>
                  </a:schemeClr>
                </a:solidFill>
              </a:rPr>
              <a:t> de </a:t>
            </a:r>
            <a:r>
              <a:rPr lang="en-US" dirty="0" err="1">
                <a:solidFill>
                  <a:schemeClr val="accent2">
                    <a:lumMod val="75000"/>
                  </a:schemeClr>
                </a:solidFill>
              </a:rPr>
              <a:t>cerámica</a:t>
            </a:r>
            <a:r>
              <a:rPr lang="en-US" dirty="0">
                <a:solidFill>
                  <a:schemeClr val="accent2">
                    <a:lumMod val="75000"/>
                  </a:schemeClr>
                </a:solidFill>
              </a:rPr>
              <a:t> con una </a:t>
            </a:r>
            <a:r>
              <a:rPr lang="en-US" dirty="0" err="1">
                <a:solidFill>
                  <a:schemeClr val="accent2">
                    <a:lumMod val="75000"/>
                  </a:schemeClr>
                </a:solidFill>
              </a:rPr>
              <a:t>grieta</a:t>
            </a:r>
            <a:r>
              <a:rPr lang="en-US" dirty="0">
                <a:solidFill>
                  <a:schemeClr val="accent2">
                    <a:lumMod val="75000"/>
                  </a:schemeClr>
                </a:solidFill>
              </a:rPr>
              <a:t> que la </a:t>
            </a:r>
            <a:r>
              <a:rPr lang="en-US" dirty="0" err="1">
                <a:solidFill>
                  <a:schemeClr val="accent2">
                    <a:lumMod val="75000"/>
                  </a:schemeClr>
                </a:solidFill>
              </a:rPr>
              <a:t>hace</a:t>
            </a:r>
            <a:r>
              <a:rPr lang="en-US" dirty="0">
                <a:solidFill>
                  <a:schemeClr val="accent2">
                    <a:lumMod val="75000"/>
                  </a:schemeClr>
                </a:solidFill>
              </a:rPr>
              <a:t> </a:t>
            </a:r>
            <a:r>
              <a:rPr lang="en-US" dirty="0" err="1">
                <a:solidFill>
                  <a:schemeClr val="accent2">
                    <a:lumMod val="75000"/>
                  </a:schemeClr>
                </a:solidFill>
              </a:rPr>
              <a:t>más</a:t>
            </a:r>
            <a:r>
              <a:rPr lang="en-US" dirty="0">
                <a:solidFill>
                  <a:schemeClr val="accent2">
                    <a:lumMod val="75000"/>
                  </a:schemeClr>
                </a:solidFill>
              </a:rPr>
              <a:t> </a:t>
            </a:r>
            <a:r>
              <a:rPr lang="en-US" dirty="0" err="1">
                <a:solidFill>
                  <a:schemeClr val="accent2">
                    <a:lumMod val="75000"/>
                  </a:schemeClr>
                </a:solidFill>
              </a:rPr>
              <a:t>interesante</a:t>
            </a:r>
            <a:endParaRPr lang="en-US" dirty="0">
              <a:solidFill>
                <a:schemeClr val="accent2">
                  <a:lumMod val="75000"/>
                </a:schemeClr>
              </a:solidFill>
            </a:endParaRPr>
          </a:p>
        </p:txBody>
      </p:sp>
      <p:pic>
        <p:nvPicPr>
          <p:cNvPr id="1026" name="Picture 2">
            <a:extLst>
              <a:ext uri="{FF2B5EF4-FFF2-40B4-BE49-F238E27FC236}">
                <a16:creationId xmlns:a16="http://schemas.microsoft.com/office/drawing/2014/main" id="{5CF98C96-AF0E-498E-AA2F-65F152D1B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55" y="557459"/>
            <a:ext cx="2608531" cy="34233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45A6B1F-392B-481F-88A3-A6A083255A81}"/>
              </a:ext>
            </a:extLst>
          </p:cNvPr>
          <p:cNvSpPr/>
          <p:nvPr/>
        </p:nvSpPr>
        <p:spPr>
          <a:xfrm>
            <a:off x="3239892" y="549549"/>
            <a:ext cx="8083782" cy="3477875"/>
          </a:xfrm>
          <a:prstGeom prst="rect">
            <a:avLst/>
          </a:prstGeom>
        </p:spPr>
        <p:txBody>
          <a:bodyPr wrap="square">
            <a:spAutoFit/>
          </a:bodyPr>
          <a:lstStyle/>
          <a:p>
            <a:r>
              <a:rPr lang="en-US" sz="2000" dirty="0">
                <a:solidFill>
                  <a:srgbClr val="636466"/>
                </a:solidFill>
              </a:rPr>
              <a:t>La </a:t>
            </a:r>
            <a:r>
              <a:rPr lang="en-US" sz="2000" dirty="0" err="1">
                <a:solidFill>
                  <a:srgbClr val="636466"/>
                </a:solidFill>
              </a:rPr>
              <a:t>estética</a:t>
            </a:r>
            <a:r>
              <a:rPr lang="en-US" sz="2000" dirty="0">
                <a:solidFill>
                  <a:srgbClr val="636466"/>
                </a:solidFill>
              </a:rPr>
              <a:t> </a:t>
            </a:r>
            <a:r>
              <a:rPr lang="en-US" sz="2000" dirty="0" err="1">
                <a:solidFill>
                  <a:srgbClr val="636466"/>
                </a:solidFill>
              </a:rPr>
              <a:t>japonesa</a:t>
            </a:r>
            <a:r>
              <a:rPr lang="en-US" sz="2000" dirty="0">
                <a:solidFill>
                  <a:srgbClr val="636466"/>
                </a:solidFill>
              </a:rPr>
              <a:t> del </a:t>
            </a:r>
            <a:r>
              <a:rPr lang="en-US" sz="2000" dirty="0" err="1">
                <a:solidFill>
                  <a:srgbClr val="636466"/>
                </a:solidFill>
              </a:rPr>
              <a:t>wabi-sabi</a:t>
            </a:r>
            <a:r>
              <a:rPr lang="en-US" sz="2000" dirty="0">
                <a:solidFill>
                  <a:srgbClr val="636466"/>
                </a:solidFill>
              </a:rPr>
              <a:t> </a:t>
            </a:r>
            <a:r>
              <a:rPr lang="en-US" sz="2000" dirty="0" err="1">
                <a:solidFill>
                  <a:srgbClr val="636466"/>
                </a:solidFill>
              </a:rPr>
              <a:t>resalta</a:t>
            </a:r>
            <a:r>
              <a:rPr lang="en-US" sz="2000" dirty="0">
                <a:solidFill>
                  <a:srgbClr val="636466"/>
                </a:solidFill>
              </a:rPr>
              <a:t> la </a:t>
            </a:r>
            <a:r>
              <a:rPr lang="en-US" sz="2000" dirty="0" err="1">
                <a:solidFill>
                  <a:srgbClr val="636466"/>
                </a:solidFill>
              </a:rPr>
              <a:t>apreciación</a:t>
            </a:r>
            <a:r>
              <a:rPr lang="en-US" sz="2000" dirty="0">
                <a:solidFill>
                  <a:srgbClr val="636466"/>
                </a:solidFill>
              </a:rPr>
              <a:t> de las </a:t>
            </a:r>
            <a:r>
              <a:rPr lang="en-US" sz="2000" dirty="0" err="1">
                <a:solidFill>
                  <a:srgbClr val="636466"/>
                </a:solidFill>
              </a:rPr>
              <a:t>formas</a:t>
            </a:r>
            <a:r>
              <a:rPr lang="en-US" sz="2000" dirty="0">
                <a:solidFill>
                  <a:srgbClr val="636466"/>
                </a:solidFill>
              </a:rPr>
              <a:t> </a:t>
            </a:r>
            <a:r>
              <a:rPr lang="en-US" sz="2000" dirty="0" err="1">
                <a:solidFill>
                  <a:srgbClr val="636466"/>
                </a:solidFill>
              </a:rPr>
              <a:t>orgánicas</a:t>
            </a:r>
            <a:r>
              <a:rPr lang="en-US" sz="2000" dirty="0">
                <a:solidFill>
                  <a:srgbClr val="636466"/>
                </a:solidFill>
              </a:rPr>
              <a:t> y las </a:t>
            </a:r>
            <a:r>
              <a:rPr lang="en-US" sz="2000" dirty="0" err="1">
                <a:solidFill>
                  <a:srgbClr val="636466"/>
                </a:solidFill>
              </a:rPr>
              <a:t>imperfecciones</a:t>
            </a:r>
            <a:r>
              <a:rPr lang="en-US" sz="2000" dirty="0">
                <a:solidFill>
                  <a:srgbClr val="636466"/>
                </a:solidFill>
              </a:rPr>
              <a:t> naturales. </a:t>
            </a:r>
          </a:p>
          <a:p>
            <a:pPr fontAlgn="base"/>
            <a:r>
              <a:rPr lang="en-US" sz="2000" dirty="0">
                <a:solidFill>
                  <a:srgbClr val="636466"/>
                </a:solidFill>
                <a:latin typeface="Calibri" panose="020F0502020204030204" pitchFamily="34" charset="0"/>
              </a:rPr>
              <a:t> </a:t>
            </a:r>
          </a:p>
          <a:p>
            <a:pPr fontAlgn="base"/>
            <a:r>
              <a:rPr lang="en-US" sz="2000" dirty="0" err="1">
                <a:solidFill>
                  <a:srgbClr val="636466"/>
                </a:solidFill>
              </a:rPr>
              <a:t>Wabi-sabi</a:t>
            </a:r>
            <a:r>
              <a:rPr lang="en-US" sz="2000" dirty="0">
                <a:solidFill>
                  <a:srgbClr val="636466"/>
                </a:solidFill>
              </a:rPr>
              <a:t> es una idea </a:t>
            </a:r>
            <a:r>
              <a:rPr lang="en-US" sz="2000" dirty="0" err="1">
                <a:solidFill>
                  <a:srgbClr val="636466"/>
                </a:solidFill>
              </a:rPr>
              <a:t>sutil</a:t>
            </a:r>
            <a:r>
              <a:rPr lang="en-US" sz="2000" dirty="0">
                <a:solidFill>
                  <a:srgbClr val="636466"/>
                </a:solidFill>
              </a:rPr>
              <a:t> y </a:t>
            </a:r>
            <a:r>
              <a:rPr lang="en-US" sz="2000" dirty="0" err="1">
                <a:solidFill>
                  <a:srgbClr val="636466"/>
                </a:solidFill>
              </a:rPr>
              <a:t>compleja</a:t>
            </a:r>
            <a:r>
              <a:rPr lang="en-US" sz="2000" dirty="0">
                <a:solidFill>
                  <a:srgbClr val="636466"/>
                </a:solidFill>
              </a:rPr>
              <a:t> que </a:t>
            </a:r>
            <a:r>
              <a:rPr lang="en-US" sz="2000" dirty="0" err="1">
                <a:solidFill>
                  <a:srgbClr val="636466"/>
                </a:solidFill>
              </a:rPr>
              <a:t>engloba</a:t>
            </a:r>
            <a:r>
              <a:rPr lang="en-US" sz="2000" dirty="0">
                <a:solidFill>
                  <a:srgbClr val="636466"/>
                </a:solidFill>
              </a:rPr>
              <a:t> una </a:t>
            </a:r>
            <a:r>
              <a:rPr lang="en-US" sz="2000" dirty="0" err="1">
                <a:solidFill>
                  <a:srgbClr val="636466"/>
                </a:solidFill>
              </a:rPr>
              <a:t>paz</a:t>
            </a:r>
            <a:r>
              <a:rPr lang="en-US" sz="2000" dirty="0">
                <a:solidFill>
                  <a:srgbClr val="636466"/>
                </a:solidFill>
              </a:rPr>
              <a:t> y </a:t>
            </a:r>
            <a:r>
              <a:rPr lang="en-US" sz="2000" dirty="0" err="1">
                <a:solidFill>
                  <a:srgbClr val="636466"/>
                </a:solidFill>
              </a:rPr>
              <a:t>belleza</a:t>
            </a:r>
            <a:r>
              <a:rPr lang="en-US" sz="2000" dirty="0">
                <a:solidFill>
                  <a:srgbClr val="636466"/>
                </a:solidFill>
              </a:rPr>
              <a:t> que </a:t>
            </a:r>
            <a:r>
              <a:rPr lang="en-US" sz="2000" dirty="0" err="1">
                <a:solidFill>
                  <a:srgbClr val="636466"/>
                </a:solidFill>
              </a:rPr>
              <a:t>acepta</a:t>
            </a:r>
            <a:r>
              <a:rPr lang="en-US" sz="2000" dirty="0">
                <a:solidFill>
                  <a:srgbClr val="636466"/>
                </a:solidFill>
              </a:rPr>
              <a:t> el paso del </a:t>
            </a:r>
            <a:r>
              <a:rPr lang="en-US" sz="2000" dirty="0" err="1">
                <a:solidFill>
                  <a:srgbClr val="636466"/>
                </a:solidFill>
              </a:rPr>
              <a:t>tiempo</a:t>
            </a:r>
            <a:r>
              <a:rPr lang="en-US" sz="2000" dirty="0">
                <a:solidFill>
                  <a:srgbClr val="636466"/>
                </a:solidFill>
              </a:rPr>
              <a:t>, la </a:t>
            </a:r>
            <a:r>
              <a:rPr lang="en-US" sz="2000" dirty="0" err="1">
                <a:solidFill>
                  <a:srgbClr val="636466"/>
                </a:solidFill>
              </a:rPr>
              <a:t>transitoriedad</a:t>
            </a:r>
            <a:r>
              <a:rPr lang="en-US" sz="2000" dirty="0">
                <a:solidFill>
                  <a:srgbClr val="636466"/>
                </a:solidFill>
              </a:rPr>
              <a:t> de las </a:t>
            </a:r>
            <a:r>
              <a:rPr lang="en-US" sz="2000" dirty="0" err="1">
                <a:solidFill>
                  <a:srgbClr val="636466"/>
                </a:solidFill>
              </a:rPr>
              <a:t>cosas</a:t>
            </a:r>
            <a:r>
              <a:rPr lang="en-US" sz="2000" dirty="0">
                <a:solidFill>
                  <a:srgbClr val="636466"/>
                </a:solidFill>
              </a:rPr>
              <a:t>, la </a:t>
            </a:r>
            <a:r>
              <a:rPr lang="en-US" sz="2000" dirty="0" err="1">
                <a:solidFill>
                  <a:srgbClr val="636466"/>
                </a:solidFill>
              </a:rPr>
              <a:t>simplicidad</a:t>
            </a:r>
            <a:r>
              <a:rPr lang="en-US" sz="2000" dirty="0">
                <a:solidFill>
                  <a:srgbClr val="636466"/>
                </a:solidFill>
              </a:rPr>
              <a:t> </a:t>
            </a:r>
            <a:r>
              <a:rPr lang="en-US" sz="2000" dirty="0" err="1">
                <a:solidFill>
                  <a:srgbClr val="636466"/>
                </a:solidFill>
              </a:rPr>
              <a:t>rústica</a:t>
            </a:r>
            <a:r>
              <a:rPr lang="en-US" sz="2000" dirty="0">
                <a:solidFill>
                  <a:srgbClr val="636466"/>
                </a:solidFill>
              </a:rPr>
              <a:t> y la </a:t>
            </a:r>
            <a:r>
              <a:rPr lang="en-US" sz="2000" dirty="0" err="1">
                <a:solidFill>
                  <a:srgbClr val="636466"/>
                </a:solidFill>
              </a:rPr>
              <a:t>tranquilidad</a:t>
            </a:r>
            <a:r>
              <a:rPr lang="en-US" sz="2000" dirty="0">
                <a:solidFill>
                  <a:srgbClr val="636466"/>
                </a:solidFill>
              </a:rPr>
              <a:t> que se </a:t>
            </a:r>
            <a:r>
              <a:rPr lang="en-US" sz="2000" dirty="0" err="1">
                <a:solidFill>
                  <a:srgbClr val="636466"/>
                </a:solidFill>
              </a:rPr>
              <a:t>puede</a:t>
            </a:r>
            <a:r>
              <a:rPr lang="en-US" sz="2000" dirty="0">
                <a:solidFill>
                  <a:srgbClr val="636466"/>
                </a:solidFill>
              </a:rPr>
              <a:t> </a:t>
            </a:r>
            <a:r>
              <a:rPr lang="en-US" sz="2000" dirty="0" err="1">
                <a:solidFill>
                  <a:srgbClr val="636466"/>
                </a:solidFill>
              </a:rPr>
              <a:t>encontrar</a:t>
            </a:r>
            <a:r>
              <a:rPr lang="en-US" sz="2000" dirty="0">
                <a:solidFill>
                  <a:srgbClr val="636466"/>
                </a:solidFill>
              </a:rPr>
              <a:t> </a:t>
            </a:r>
            <a:r>
              <a:rPr lang="en-US" sz="2000" dirty="0" err="1">
                <a:solidFill>
                  <a:srgbClr val="636466"/>
                </a:solidFill>
              </a:rPr>
              <a:t>en</a:t>
            </a:r>
            <a:r>
              <a:rPr lang="en-US" sz="2000" dirty="0">
                <a:solidFill>
                  <a:srgbClr val="636466"/>
                </a:solidFill>
              </a:rPr>
              <a:t> la </a:t>
            </a:r>
            <a:r>
              <a:rPr lang="en-US" sz="2000" dirty="0" err="1">
                <a:solidFill>
                  <a:srgbClr val="636466"/>
                </a:solidFill>
              </a:rPr>
              <a:t>naturaleza</a:t>
            </a:r>
            <a:r>
              <a:rPr lang="en-US" sz="2000" dirty="0">
                <a:solidFill>
                  <a:srgbClr val="636466"/>
                </a:solidFill>
              </a:rPr>
              <a:t>, las personas y los </a:t>
            </a:r>
            <a:r>
              <a:rPr lang="en-US" sz="2000" dirty="0" err="1">
                <a:solidFill>
                  <a:srgbClr val="636466"/>
                </a:solidFill>
              </a:rPr>
              <a:t>objetos</a:t>
            </a:r>
            <a:r>
              <a:rPr lang="en-US" sz="2000" dirty="0">
                <a:solidFill>
                  <a:srgbClr val="636466"/>
                </a:solidFill>
              </a:rPr>
              <a:t>. </a:t>
            </a:r>
          </a:p>
          <a:p>
            <a:pPr fontAlgn="base"/>
            <a:endParaRPr lang="en-US" sz="2000" dirty="0">
              <a:solidFill>
                <a:srgbClr val="636466"/>
              </a:solidFill>
            </a:endParaRPr>
          </a:p>
          <a:p>
            <a:pPr fontAlgn="base"/>
            <a:r>
              <a:rPr lang="en-US" sz="2000" dirty="0" err="1">
                <a:solidFill>
                  <a:srgbClr val="636466"/>
                </a:solidFill>
              </a:rPr>
              <a:t>Wabi-sabi</a:t>
            </a:r>
            <a:r>
              <a:rPr lang="en-US" sz="2000" dirty="0">
                <a:solidFill>
                  <a:srgbClr val="636466"/>
                </a:solidFill>
              </a:rPr>
              <a:t> se </a:t>
            </a:r>
            <a:r>
              <a:rPr lang="en-US" sz="2000" dirty="0" err="1">
                <a:solidFill>
                  <a:srgbClr val="636466"/>
                </a:solidFill>
              </a:rPr>
              <a:t>usa</a:t>
            </a:r>
            <a:r>
              <a:rPr lang="en-US" sz="2000" dirty="0">
                <a:solidFill>
                  <a:srgbClr val="636466"/>
                </a:solidFill>
              </a:rPr>
              <a:t> para </a:t>
            </a:r>
            <a:r>
              <a:rPr lang="en-US" sz="2000" dirty="0" err="1">
                <a:solidFill>
                  <a:srgbClr val="636466"/>
                </a:solidFill>
              </a:rPr>
              <a:t>describir</a:t>
            </a:r>
            <a:r>
              <a:rPr lang="en-US" sz="2000" dirty="0">
                <a:solidFill>
                  <a:srgbClr val="636466"/>
                </a:solidFill>
              </a:rPr>
              <a:t> </a:t>
            </a:r>
            <a:r>
              <a:rPr lang="en-US" sz="2000" dirty="0" err="1">
                <a:solidFill>
                  <a:srgbClr val="636466"/>
                </a:solidFill>
              </a:rPr>
              <a:t>cosas</a:t>
            </a:r>
            <a:r>
              <a:rPr lang="en-US" sz="2000" dirty="0">
                <a:solidFill>
                  <a:srgbClr val="636466"/>
                </a:solidFill>
              </a:rPr>
              <a:t> que son </a:t>
            </a:r>
            <a:r>
              <a:rPr lang="en-US" sz="2000" dirty="0" err="1">
                <a:solidFill>
                  <a:srgbClr val="636466"/>
                </a:solidFill>
              </a:rPr>
              <a:t>agradablemente</a:t>
            </a:r>
            <a:r>
              <a:rPr lang="en-US" sz="2000" dirty="0">
                <a:solidFill>
                  <a:srgbClr val="636466"/>
                </a:solidFill>
              </a:rPr>
              <a:t> </a:t>
            </a:r>
            <a:r>
              <a:rPr lang="en-US" sz="2000" dirty="0" err="1">
                <a:solidFill>
                  <a:srgbClr val="636466"/>
                </a:solidFill>
              </a:rPr>
              <a:t>imperfectas</a:t>
            </a:r>
            <a:r>
              <a:rPr lang="en-US" sz="2000" dirty="0">
                <a:solidFill>
                  <a:srgbClr val="636466"/>
                </a:solidFill>
              </a:rPr>
              <a:t>, sin embargo, el </a:t>
            </a:r>
            <a:r>
              <a:rPr lang="en-US" sz="2000" dirty="0" err="1">
                <a:solidFill>
                  <a:srgbClr val="636466"/>
                </a:solidFill>
              </a:rPr>
              <a:t>término</a:t>
            </a:r>
            <a:r>
              <a:rPr lang="en-US" sz="2000" dirty="0">
                <a:solidFill>
                  <a:srgbClr val="636466"/>
                </a:solidFill>
              </a:rPr>
              <a:t> no se </a:t>
            </a:r>
            <a:r>
              <a:rPr lang="en-US" sz="2000" dirty="0" err="1">
                <a:solidFill>
                  <a:srgbClr val="636466"/>
                </a:solidFill>
              </a:rPr>
              <a:t>aplica</a:t>
            </a:r>
            <a:r>
              <a:rPr lang="en-US" sz="2000" dirty="0">
                <a:solidFill>
                  <a:srgbClr val="636466"/>
                </a:solidFill>
              </a:rPr>
              <a:t> a </a:t>
            </a:r>
            <a:r>
              <a:rPr lang="en-US" sz="2000" dirty="0" err="1">
                <a:solidFill>
                  <a:srgbClr val="636466"/>
                </a:solidFill>
              </a:rPr>
              <a:t>cualquier</a:t>
            </a:r>
            <a:r>
              <a:rPr lang="en-US" sz="2000" dirty="0">
                <a:solidFill>
                  <a:srgbClr val="636466"/>
                </a:solidFill>
              </a:rPr>
              <a:t> </a:t>
            </a:r>
            <a:r>
              <a:rPr lang="en-US" sz="2000" dirty="0" err="1">
                <a:solidFill>
                  <a:srgbClr val="636466"/>
                </a:solidFill>
              </a:rPr>
              <a:t>cosa</a:t>
            </a:r>
            <a:r>
              <a:rPr lang="en-US" sz="2000" dirty="0">
                <a:solidFill>
                  <a:srgbClr val="636466"/>
                </a:solidFill>
              </a:rPr>
              <a:t> que </a:t>
            </a:r>
            <a:r>
              <a:rPr lang="en-US" sz="2000" dirty="0" err="1">
                <a:solidFill>
                  <a:srgbClr val="636466"/>
                </a:solidFill>
              </a:rPr>
              <a:t>simplemente</a:t>
            </a:r>
            <a:r>
              <a:rPr lang="en-US" sz="2000" dirty="0">
                <a:solidFill>
                  <a:srgbClr val="636466"/>
                </a:solidFill>
              </a:rPr>
              <a:t> sea imperfecta.</a:t>
            </a:r>
            <a:endParaRPr lang="en-US" sz="2000" dirty="0">
              <a:solidFill>
                <a:srgbClr val="636466"/>
              </a:solidFill>
              <a:latin typeface="Calibri" panose="020F0502020204030204" pitchFamily="34" charset="0"/>
            </a:endParaRPr>
          </a:p>
        </p:txBody>
      </p:sp>
      <p:sp>
        <p:nvSpPr>
          <p:cNvPr id="4" name="Rectangle 3">
            <a:extLst>
              <a:ext uri="{FF2B5EF4-FFF2-40B4-BE49-F238E27FC236}">
                <a16:creationId xmlns:a16="http://schemas.microsoft.com/office/drawing/2014/main" id="{6EC53BF1-AD2E-4BF2-8457-4E5C26A2B68B}"/>
              </a:ext>
            </a:extLst>
          </p:cNvPr>
          <p:cNvSpPr/>
          <p:nvPr/>
        </p:nvSpPr>
        <p:spPr>
          <a:xfrm>
            <a:off x="3889829" y="4027423"/>
            <a:ext cx="7939316" cy="2458827"/>
          </a:xfrm>
          <a:prstGeom prst="rect">
            <a:avLst/>
          </a:prstGeom>
          <a:solidFill>
            <a:srgbClr val="681C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B80ED7E-BFC1-4EEB-B4AB-0106F77F113B}"/>
              </a:ext>
            </a:extLst>
          </p:cNvPr>
          <p:cNvSpPr txBox="1"/>
          <p:nvPr/>
        </p:nvSpPr>
        <p:spPr>
          <a:xfrm>
            <a:off x="389873" y="3980814"/>
            <a:ext cx="2850019" cy="707886"/>
          </a:xfrm>
          <a:prstGeom prst="rect">
            <a:avLst/>
          </a:prstGeom>
          <a:noFill/>
        </p:spPr>
        <p:txBody>
          <a:bodyPr wrap="square" rtlCol="0">
            <a:spAutoFit/>
          </a:bodyPr>
          <a:lstStyle/>
          <a:p>
            <a:r>
              <a:rPr lang="en-US" sz="800" i="1" dirty="0" err="1">
                <a:solidFill>
                  <a:srgbClr val="636466"/>
                </a:solidFill>
              </a:rPr>
              <a:t>Pincelero</a:t>
            </a:r>
            <a:r>
              <a:rPr lang="en-US" sz="800" i="1" dirty="0">
                <a:solidFill>
                  <a:srgbClr val="636466"/>
                </a:solidFill>
              </a:rPr>
              <a:t> con </a:t>
            </a:r>
            <a:r>
              <a:rPr lang="en-US" sz="800" i="1" dirty="0" err="1">
                <a:solidFill>
                  <a:srgbClr val="636466"/>
                </a:solidFill>
              </a:rPr>
              <a:t>orquídeas</a:t>
            </a:r>
            <a:r>
              <a:rPr lang="en-US" sz="800" i="1" dirty="0">
                <a:solidFill>
                  <a:srgbClr val="636466"/>
                </a:solidFill>
              </a:rPr>
              <a:t> y </a:t>
            </a:r>
            <a:r>
              <a:rPr lang="en-US" sz="800" i="1" dirty="0" err="1">
                <a:solidFill>
                  <a:srgbClr val="636466"/>
                </a:solidFill>
              </a:rPr>
              <a:t>rocas</a:t>
            </a:r>
            <a:r>
              <a:rPr lang="en-US" sz="800" dirty="0">
                <a:solidFill>
                  <a:srgbClr val="636466"/>
                </a:solidFill>
              </a:rPr>
              <a:t>, </a:t>
            </a:r>
            <a:r>
              <a:rPr lang="en-US" sz="800" dirty="0" err="1">
                <a:solidFill>
                  <a:srgbClr val="636466"/>
                </a:solidFill>
              </a:rPr>
              <a:t>Japón</a:t>
            </a:r>
            <a:r>
              <a:rPr lang="en-US" sz="800" dirty="0">
                <a:solidFill>
                  <a:srgbClr val="636466"/>
                </a:solidFill>
              </a:rPr>
              <a:t>, </a:t>
            </a:r>
          </a:p>
          <a:p>
            <a:r>
              <a:rPr lang="en-US" sz="800" dirty="0">
                <a:solidFill>
                  <a:srgbClr val="636466"/>
                </a:solidFill>
              </a:rPr>
              <a:t>s. XVIII, </a:t>
            </a:r>
            <a:r>
              <a:rPr lang="en-US" sz="800" dirty="0" err="1">
                <a:solidFill>
                  <a:srgbClr val="636466"/>
                </a:solidFill>
              </a:rPr>
              <a:t>mediados</a:t>
            </a:r>
            <a:r>
              <a:rPr lang="en-US" sz="800" dirty="0">
                <a:solidFill>
                  <a:srgbClr val="636466"/>
                </a:solidFill>
              </a:rPr>
              <a:t> del </a:t>
            </a:r>
            <a:r>
              <a:rPr lang="en-US" sz="800" dirty="0" err="1">
                <a:solidFill>
                  <a:srgbClr val="636466"/>
                </a:solidFill>
              </a:rPr>
              <a:t>periodo</a:t>
            </a:r>
            <a:r>
              <a:rPr lang="en-US" sz="800" dirty="0">
                <a:solidFill>
                  <a:srgbClr val="636466"/>
                </a:solidFill>
              </a:rPr>
              <a:t> Edo (1615–1868). </a:t>
            </a:r>
            <a:r>
              <a:rPr lang="en-US" sz="800" dirty="0" err="1">
                <a:solidFill>
                  <a:srgbClr val="636466"/>
                </a:solidFill>
              </a:rPr>
              <a:t>Bambú</a:t>
            </a:r>
            <a:r>
              <a:rPr lang="en-US" sz="800" dirty="0">
                <a:solidFill>
                  <a:srgbClr val="636466"/>
                </a:solidFill>
              </a:rPr>
              <a:t> con </a:t>
            </a:r>
            <a:r>
              <a:rPr lang="en-US" sz="800" dirty="0" err="1">
                <a:solidFill>
                  <a:srgbClr val="636466"/>
                </a:solidFill>
              </a:rPr>
              <a:t>revestimiento</a:t>
            </a:r>
            <a:r>
              <a:rPr lang="en-US" sz="800" dirty="0">
                <a:solidFill>
                  <a:srgbClr val="636466"/>
                </a:solidFill>
              </a:rPr>
              <a:t> de </a:t>
            </a:r>
            <a:r>
              <a:rPr lang="en-US" sz="800" dirty="0" err="1">
                <a:solidFill>
                  <a:srgbClr val="636466"/>
                </a:solidFill>
              </a:rPr>
              <a:t>cobre</a:t>
            </a:r>
            <a:r>
              <a:rPr lang="en-US" sz="800" dirty="0">
                <a:solidFill>
                  <a:srgbClr val="636466"/>
                </a:solidFill>
              </a:rPr>
              <a:t>. </a:t>
            </a:r>
            <a:r>
              <a:rPr lang="en-US" sz="800" dirty="0" err="1">
                <a:solidFill>
                  <a:srgbClr val="636466"/>
                </a:solidFill>
              </a:rPr>
              <a:t>Colección</a:t>
            </a:r>
            <a:r>
              <a:rPr lang="en-US" sz="800" dirty="0">
                <a:solidFill>
                  <a:srgbClr val="636466"/>
                </a:solidFill>
              </a:rPr>
              <a:t> Lutz Bamboo Collection </a:t>
            </a:r>
            <a:r>
              <a:rPr lang="en-US" sz="800" dirty="0" err="1">
                <a:solidFill>
                  <a:srgbClr val="636466"/>
                </a:solidFill>
              </a:rPr>
              <a:t>en</a:t>
            </a:r>
            <a:r>
              <a:rPr lang="en-US" sz="800" dirty="0">
                <a:solidFill>
                  <a:srgbClr val="636466"/>
                </a:solidFill>
              </a:rPr>
              <a:t> el Denver Art Museum: </a:t>
            </a:r>
            <a:r>
              <a:rPr lang="en-US" sz="800" dirty="0" err="1">
                <a:solidFill>
                  <a:srgbClr val="636466"/>
                </a:solidFill>
              </a:rPr>
              <a:t>Donación</a:t>
            </a:r>
            <a:r>
              <a:rPr lang="en-US" sz="800" dirty="0">
                <a:solidFill>
                  <a:srgbClr val="636466"/>
                </a:solidFill>
              </a:rPr>
              <a:t> de Adelle Lutz y David Byrne, 2004.564. </a:t>
            </a:r>
            <a:r>
              <a:rPr lang="en-US" sz="800" dirty="0" err="1">
                <a:solidFill>
                  <a:srgbClr val="636466"/>
                </a:solidFill>
              </a:rPr>
              <a:t>Fotografía</a:t>
            </a:r>
            <a:r>
              <a:rPr lang="en-US" sz="800" dirty="0">
                <a:solidFill>
                  <a:srgbClr val="636466"/>
                </a:solidFill>
              </a:rPr>
              <a:t> de Erik </a:t>
            </a:r>
            <a:r>
              <a:rPr lang="en-US" sz="800" dirty="0" err="1">
                <a:solidFill>
                  <a:srgbClr val="636466"/>
                </a:solidFill>
              </a:rPr>
              <a:t>Kvalsvik</a:t>
            </a:r>
            <a:r>
              <a:rPr lang="en-US" sz="800" dirty="0">
                <a:solidFill>
                  <a:srgbClr val="636466"/>
                </a:solidFill>
              </a:rPr>
              <a:t>.</a:t>
            </a:r>
          </a:p>
        </p:txBody>
      </p:sp>
      <p:pic>
        <p:nvPicPr>
          <p:cNvPr id="7" name="Picture 6">
            <a:extLst>
              <a:ext uri="{FF2B5EF4-FFF2-40B4-BE49-F238E27FC236}">
                <a16:creationId xmlns:a16="http://schemas.microsoft.com/office/drawing/2014/main" id="{47F3924E-DA21-4F18-9F8C-8245CE0089C5}"/>
              </a:ext>
            </a:extLst>
          </p:cNvPr>
          <p:cNvPicPr>
            <a:picLocks noChangeAspect="1"/>
          </p:cNvPicPr>
          <p:nvPr/>
        </p:nvPicPr>
        <p:blipFill rotWithShape="1">
          <a:blip r:embed="rId4"/>
          <a:srcRect l="89112" t="44954" r="4047" b="15842"/>
          <a:stretch/>
        </p:blipFill>
        <p:spPr>
          <a:xfrm>
            <a:off x="11323674" y="1"/>
            <a:ext cx="868326" cy="1399604"/>
          </a:xfrm>
          <a:prstGeom prst="rect">
            <a:avLst/>
          </a:prstGeom>
        </p:spPr>
      </p:pic>
      <p:sp>
        <p:nvSpPr>
          <p:cNvPr id="5" name="Rectangle 4">
            <a:extLst>
              <a:ext uri="{FF2B5EF4-FFF2-40B4-BE49-F238E27FC236}">
                <a16:creationId xmlns:a16="http://schemas.microsoft.com/office/drawing/2014/main" id="{43F2658E-3718-44F8-8589-EFF882BDB188}"/>
              </a:ext>
            </a:extLst>
          </p:cNvPr>
          <p:cNvSpPr/>
          <p:nvPr/>
        </p:nvSpPr>
        <p:spPr>
          <a:xfrm>
            <a:off x="4882399" y="4050729"/>
            <a:ext cx="5441233" cy="369332"/>
          </a:xfrm>
          <a:prstGeom prst="rect">
            <a:avLst/>
          </a:prstGeom>
        </p:spPr>
        <p:txBody>
          <a:bodyPr wrap="none">
            <a:spAutoFit/>
          </a:bodyPr>
          <a:lstStyle/>
          <a:p>
            <a:r>
              <a:rPr lang="es-MX" dirty="0">
                <a:solidFill>
                  <a:schemeClr val="bg1"/>
                </a:solidFill>
              </a:rPr>
              <a:t>¿Qué cosas son perfectamente imperfectas en tu vida?: </a:t>
            </a:r>
            <a:endParaRPr lang="en-US" dirty="0">
              <a:solidFill>
                <a:schemeClr val="bg1"/>
              </a:solidFill>
            </a:endParaRPr>
          </a:p>
        </p:txBody>
      </p:sp>
    </p:spTree>
    <p:extLst>
      <p:ext uri="{BB962C8B-B14F-4D97-AF65-F5344CB8AC3E}">
        <p14:creationId xmlns:p14="http://schemas.microsoft.com/office/powerpoint/2010/main" val="96077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DB8A1-955F-4251-83A5-3E544079FF12}"/>
              </a:ext>
            </a:extLst>
          </p:cNvPr>
          <p:cNvSpPr txBox="1"/>
          <p:nvPr/>
        </p:nvSpPr>
        <p:spPr>
          <a:xfrm>
            <a:off x="177550" y="218873"/>
            <a:ext cx="11509829" cy="861774"/>
          </a:xfrm>
          <a:prstGeom prst="rect">
            <a:avLst/>
          </a:prstGeom>
          <a:noFill/>
        </p:spPr>
        <p:txBody>
          <a:bodyPr wrap="square" rtlCol="0">
            <a:spAutoFit/>
          </a:bodyPr>
          <a:lstStyle/>
          <a:p>
            <a:r>
              <a:rPr lang="en-US" sz="2500" dirty="0">
                <a:solidFill>
                  <a:srgbClr val="81232C"/>
                </a:solidFill>
              </a:rPr>
              <a:t>El Denver Art Museum a </a:t>
            </a:r>
            <a:r>
              <a:rPr lang="en-US" sz="2500" dirty="0" err="1">
                <a:solidFill>
                  <a:srgbClr val="81232C"/>
                </a:solidFill>
              </a:rPr>
              <a:t>través</a:t>
            </a:r>
            <a:r>
              <a:rPr lang="en-US" sz="2500" dirty="0">
                <a:solidFill>
                  <a:srgbClr val="81232C"/>
                </a:solidFill>
              </a:rPr>
              <a:t> de una </a:t>
            </a:r>
            <a:r>
              <a:rPr lang="en-US" sz="2500" dirty="0" err="1">
                <a:solidFill>
                  <a:srgbClr val="81232C"/>
                </a:solidFill>
              </a:rPr>
              <a:t>lente</a:t>
            </a:r>
            <a:r>
              <a:rPr lang="en-US" sz="2500" dirty="0">
                <a:solidFill>
                  <a:srgbClr val="81232C"/>
                </a:solidFill>
              </a:rPr>
              <a:t> </a:t>
            </a:r>
            <a:r>
              <a:rPr lang="en-US" sz="2500" dirty="0" err="1">
                <a:solidFill>
                  <a:srgbClr val="81232C"/>
                </a:solidFill>
              </a:rPr>
              <a:t>diferente</a:t>
            </a:r>
            <a:r>
              <a:rPr lang="en-US" sz="2500" dirty="0">
                <a:solidFill>
                  <a:srgbClr val="81232C"/>
                </a:solidFill>
              </a:rPr>
              <a:t>:</a:t>
            </a:r>
          </a:p>
          <a:p>
            <a:r>
              <a:rPr lang="en-US" sz="2500" dirty="0">
                <a:solidFill>
                  <a:srgbClr val="81232C"/>
                </a:solidFill>
              </a:rPr>
              <a:t>El horticultor </a:t>
            </a:r>
            <a:r>
              <a:rPr lang="en-US" sz="2500" dirty="0" err="1">
                <a:solidFill>
                  <a:srgbClr val="81232C"/>
                </a:solidFill>
              </a:rPr>
              <a:t>habla</a:t>
            </a:r>
            <a:r>
              <a:rPr lang="en-US" sz="2500" dirty="0">
                <a:solidFill>
                  <a:srgbClr val="81232C"/>
                </a:solidFill>
              </a:rPr>
              <a:t> </a:t>
            </a:r>
            <a:r>
              <a:rPr lang="en-US" sz="2500" dirty="0" err="1">
                <a:solidFill>
                  <a:srgbClr val="81232C"/>
                </a:solidFill>
              </a:rPr>
              <a:t>sobre</a:t>
            </a:r>
            <a:r>
              <a:rPr lang="en-US" sz="2500" dirty="0">
                <a:solidFill>
                  <a:srgbClr val="81232C"/>
                </a:solidFill>
              </a:rPr>
              <a:t> el </a:t>
            </a:r>
            <a:r>
              <a:rPr lang="en-US" sz="2500" dirty="0" err="1">
                <a:solidFill>
                  <a:srgbClr val="81232C"/>
                </a:solidFill>
              </a:rPr>
              <a:t>pincelero</a:t>
            </a:r>
            <a:r>
              <a:rPr lang="en-US" sz="2500" dirty="0">
                <a:solidFill>
                  <a:srgbClr val="81232C"/>
                </a:solidFill>
              </a:rPr>
              <a:t> de </a:t>
            </a:r>
            <a:r>
              <a:rPr lang="en-US" sz="2500" dirty="0" err="1">
                <a:solidFill>
                  <a:srgbClr val="81232C"/>
                </a:solidFill>
              </a:rPr>
              <a:t>bambú</a:t>
            </a:r>
            <a:endParaRPr lang="en-US" sz="2500" dirty="0">
              <a:solidFill>
                <a:srgbClr val="81232C"/>
              </a:solidFill>
              <a:latin typeface="Calibri" panose="020F0502020204030204" pitchFamily="34" charset="0"/>
            </a:endParaRPr>
          </a:p>
        </p:txBody>
      </p:sp>
      <p:sp>
        <p:nvSpPr>
          <p:cNvPr id="4" name="TextBox 3">
            <a:extLst>
              <a:ext uri="{FF2B5EF4-FFF2-40B4-BE49-F238E27FC236}">
                <a16:creationId xmlns:a16="http://schemas.microsoft.com/office/drawing/2014/main" id="{2B72DFC6-F9A5-47F4-97A5-43771B4D2D4B}"/>
              </a:ext>
            </a:extLst>
          </p:cNvPr>
          <p:cNvSpPr txBox="1"/>
          <p:nvPr/>
        </p:nvSpPr>
        <p:spPr>
          <a:xfrm>
            <a:off x="6933526" y="972225"/>
            <a:ext cx="4824311" cy="369332"/>
          </a:xfrm>
          <a:prstGeom prst="rect">
            <a:avLst/>
          </a:prstGeom>
          <a:noFill/>
        </p:spPr>
        <p:txBody>
          <a:bodyPr wrap="square" rtlCol="0">
            <a:spAutoFit/>
          </a:bodyPr>
          <a:lstStyle/>
          <a:p>
            <a:r>
              <a:rPr lang="en-US" b="1" dirty="0" err="1">
                <a:solidFill>
                  <a:srgbClr val="BE3441"/>
                </a:solidFill>
              </a:rPr>
              <a:t>Preguntas</a:t>
            </a:r>
            <a:r>
              <a:rPr lang="en-US" b="1" dirty="0">
                <a:solidFill>
                  <a:srgbClr val="BE3441"/>
                </a:solidFill>
              </a:rPr>
              <a:t> de </a:t>
            </a:r>
            <a:r>
              <a:rPr lang="en-US" b="1" dirty="0" err="1">
                <a:solidFill>
                  <a:srgbClr val="BE3441"/>
                </a:solidFill>
              </a:rPr>
              <a:t>conversación</a:t>
            </a:r>
            <a:r>
              <a:rPr lang="en-US" b="1" dirty="0">
                <a:solidFill>
                  <a:srgbClr val="BE3441"/>
                </a:solidFill>
              </a:rPr>
              <a:t>: </a:t>
            </a:r>
          </a:p>
        </p:txBody>
      </p:sp>
      <p:pic>
        <p:nvPicPr>
          <p:cNvPr id="5" name="Picture 4">
            <a:extLst>
              <a:ext uri="{FF2B5EF4-FFF2-40B4-BE49-F238E27FC236}">
                <a16:creationId xmlns:a16="http://schemas.microsoft.com/office/drawing/2014/main" id="{F524FD77-1501-4A9C-B56F-6C3737E07E13}"/>
              </a:ext>
            </a:extLst>
          </p:cNvPr>
          <p:cNvPicPr>
            <a:picLocks noChangeAspect="1"/>
          </p:cNvPicPr>
          <p:nvPr/>
        </p:nvPicPr>
        <p:blipFill rotWithShape="1">
          <a:blip r:embed="rId3"/>
          <a:srcRect l="89112" t="44954" r="4047" b="15842"/>
          <a:stretch/>
        </p:blipFill>
        <p:spPr>
          <a:xfrm>
            <a:off x="11323674" y="1"/>
            <a:ext cx="868326" cy="1399604"/>
          </a:xfrm>
          <a:prstGeom prst="rect">
            <a:avLst/>
          </a:prstGeom>
        </p:spPr>
      </p:pic>
      <p:sp>
        <p:nvSpPr>
          <p:cNvPr id="7" name="Rectangle 6">
            <a:extLst>
              <a:ext uri="{FF2B5EF4-FFF2-40B4-BE49-F238E27FC236}">
                <a16:creationId xmlns:a16="http://schemas.microsoft.com/office/drawing/2014/main" id="{60885005-75AB-4E8F-BA9E-1C9E285C6F2E}"/>
              </a:ext>
            </a:extLst>
          </p:cNvPr>
          <p:cNvSpPr/>
          <p:nvPr/>
        </p:nvSpPr>
        <p:spPr>
          <a:xfrm>
            <a:off x="81516" y="4805916"/>
            <a:ext cx="6115007" cy="338554"/>
          </a:xfrm>
          <a:prstGeom prst="rect">
            <a:avLst/>
          </a:prstGeom>
        </p:spPr>
        <p:txBody>
          <a:bodyPr wrap="none">
            <a:spAutoFit/>
          </a:bodyPr>
          <a:lstStyle/>
          <a:p>
            <a:pPr fontAlgn="base"/>
            <a:r>
              <a:rPr lang="en-US" sz="1600" dirty="0">
                <a:solidFill>
                  <a:srgbClr val="636466"/>
                </a:solidFill>
              </a:rPr>
              <a:t>¿</a:t>
            </a:r>
            <a:r>
              <a:rPr lang="en-US" sz="1600" dirty="0" err="1">
                <a:solidFill>
                  <a:srgbClr val="636466"/>
                </a:solidFill>
              </a:rPr>
              <a:t>Cuál</a:t>
            </a:r>
            <a:r>
              <a:rPr lang="en-US" sz="1600" dirty="0">
                <a:solidFill>
                  <a:srgbClr val="636466"/>
                </a:solidFill>
              </a:rPr>
              <a:t> es la </a:t>
            </a:r>
            <a:r>
              <a:rPr lang="en-US" sz="1600" dirty="0" err="1">
                <a:solidFill>
                  <a:srgbClr val="636466"/>
                </a:solidFill>
              </a:rPr>
              <a:t>relación</a:t>
            </a:r>
            <a:r>
              <a:rPr lang="en-US" sz="1600" dirty="0">
                <a:solidFill>
                  <a:srgbClr val="636466"/>
                </a:solidFill>
              </a:rPr>
              <a:t> de la </a:t>
            </a:r>
            <a:r>
              <a:rPr lang="en-US" sz="1600" dirty="0" err="1">
                <a:solidFill>
                  <a:srgbClr val="636466"/>
                </a:solidFill>
              </a:rPr>
              <a:t>estética</a:t>
            </a:r>
            <a:r>
              <a:rPr lang="en-US" sz="1600" dirty="0">
                <a:solidFill>
                  <a:srgbClr val="636466"/>
                </a:solidFill>
              </a:rPr>
              <a:t> kawaii o </a:t>
            </a:r>
            <a:r>
              <a:rPr lang="en-US" sz="1600" dirty="0" err="1">
                <a:solidFill>
                  <a:srgbClr val="636466"/>
                </a:solidFill>
              </a:rPr>
              <a:t>wabi-sabi</a:t>
            </a:r>
            <a:r>
              <a:rPr lang="en-US" sz="1600" dirty="0">
                <a:solidFill>
                  <a:srgbClr val="636466"/>
                </a:solidFill>
              </a:rPr>
              <a:t> con la </a:t>
            </a:r>
            <a:r>
              <a:rPr lang="en-US" sz="1600" dirty="0" err="1">
                <a:solidFill>
                  <a:srgbClr val="636466"/>
                </a:solidFill>
              </a:rPr>
              <a:t>naturaleza</a:t>
            </a:r>
            <a:r>
              <a:rPr lang="en-US" sz="1600" dirty="0">
                <a:solidFill>
                  <a:srgbClr val="636466"/>
                </a:solidFill>
              </a:rPr>
              <a:t>? </a:t>
            </a:r>
            <a:r>
              <a:rPr lang="en-US" sz="1600" dirty="0">
                <a:solidFill>
                  <a:srgbClr val="636466"/>
                </a:solidFill>
                <a:latin typeface="Calibri" panose="020F0502020204030204" pitchFamily="34" charset="0"/>
              </a:rPr>
              <a:t> </a:t>
            </a:r>
          </a:p>
        </p:txBody>
      </p:sp>
      <p:sp>
        <p:nvSpPr>
          <p:cNvPr id="8" name="Rectangle 7">
            <a:extLst>
              <a:ext uri="{FF2B5EF4-FFF2-40B4-BE49-F238E27FC236}">
                <a16:creationId xmlns:a16="http://schemas.microsoft.com/office/drawing/2014/main" id="{EF884373-278D-46A3-BBE2-ADAA6023A6CF}"/>
              </a:ext>
            </a:extLst>
          </p:cNvPr>
          <p:cNvSpPr/>
          <p:nvPr/>
        </p:nvSpPr>
        <p:spPr>
          <a:xfrm>
            <a:off x="6995882" y="3894204"/>
            <a:ext cx="5196116" cy="830997"/>
          </a:xfrm>
          <a:prstGeom prst="rect">
            <a:avLst/>
          </a:prstGeom>
        </p:spPr>
        <p:txBody>
          <a:bodyPr wrap="square">
            <a:spAutoFit/>
          </a:bodyPr>
          <a:lstStyle/>
          <a:p>
            <a:pPr fontAlgn="base"/>
            <a:r>
              <a:rPr lang="en-US" sz="1600" dirty="0">
                <a:solidFill>
                  <a:srgbClr val="636466"/>
                </a:solidFill>
              </a:rPr>
              <a:t>¿Por </a:t>
            </a:r>
            <a:r>
              <a:rPr lang="en-US" sz="1600" dirty="0" err="1">
                <a:solidFill>
                  <a:srgbClr val="636466"/>
                </a:solidFill>
              </a:rPr>
              <a:t>qué</a:t>
            </a:r>
            <a:r>
              <a:rPr lang="en-US" sz="1600" dirty="0">
                <a:solidFill>
                  <a:srgbClr val="636466"/>
                </a:solidFill>
              </a:rPr>
              <a:t> crees que los </a:t>
            </a:r>
            <a:r>
              <a:rPr lang="en-US" sz="1600" dirty="0" err="1">
                <a:solidFill>
                  <a:srgbClr val="636466"/>
                </a:solidFill>
              </a:rPr>
              <a:t>jardineros</a:t>
            </a:r>
            <a:r>
              <a:rPr lang="en-US" sz="1600" dirty="0">
                <a:solidFill>
                  <a:srgbClr val="636466"/>
                </a:solidFill>
              </a:rPr>
              <a:t> </a:t>
            </a:r>
            <a:r>
              <a:rPr lang="en-US" sz="1600" dirty="0" err="1">
                <a:solidFill>
                  <a:srgbClr val="636466"/>
                </a:solidFill>
              </a:rPr>
              <a:t>en</a:t>
            </a:r>
            <a:r>
              <a:rPr lang="en-US" sz="1600" dirty="0">
                <a:solidFill>
                  <a:srgbClr val="636466"/>
                </a:solidFill>
              </a:rPr>
              <a:t> la </a:t>
            </a:r>
            <a:r>
              <a:rPr lang="en-US" sz="1600" dirty="0" err="1">
                <a:solidFill>
                  <a:srgbClr val="636466"/>
                </a:solidFill>
              </a:rPr>
              <a:t>tradición</a:t>
            </a:r>
            <a:r>
              <a:rPr lang="en-US" sz="1600" dirty="0">
                <a:solidFill>
                  <a:srgbClr val="636466"/>
                </a:solidFill>
              </a:rPr>
              <a:t> </a:t>
            </a:r>
            <a:r>
              <a:rPr lang="en-US" sz="1600" dirty="0" err="1">
                <a:solidFill>
                  <a:srgbClr val="636466"/>
                </a:solidFill>
              </a:rPr>
              <a:t>japonesa</a:t>
            </a:r>
            <a:r>
              <a:rPr lang="en-US" sz="1600" dirty="0">
                <a:solidFill>
                  <a:srgbClr val="636466"/>
                </a:solidFill>
              </a:rPr>
              <a:t> </a:t>
            </a:r>
            <a:r>
              <a:rPr lang="en-US" sz="1600" dirty="0" err="1">
                <a:solidFill>
                  <a:srgbClr val="636466"/>
                </a:solidFill>
              </a:rPr>
              <a:t>paran</a:t>
            </a:r>
            <a:r>
              <a:rPr lang="en-US" sz="1600" dirty="0">
                <a:solidFill>
                  <a:srgbClr val="636466"/>
                </a:solidFill>
              </a:rPr>
              <a:t> antes de que los </a:t>
            </a:r>
            <a:r>
              <a:rPr lang="en-US" sz="1600" dirty="0" err="1">
                <a:solidFill>
                  <a:srgbClr val="636466"/>
                </a:solidFill>
              </a:rPr>
              <a:t>elementos</a:t>
            </a:r>
            <a:r>
              <a:rPr lang="en-US" sz="1600" dirty="0">
                <a:solidFill>
                  <a:srgbClr val="636466"/>
                </a:solidFill>
              </a:rPr>
              <a:t> del </a:t>
            </a:r>
            <a:r>
              <a:rPr lang="en-US" sz="1600" dirty="0" err="1">
                <a:solidFill>
                  <a:srgbClr val="636466"/>
                </a:solidFill>
              </a:rPr>
              <a:t>jardín</a:t>
            </a:r>
            <a:r>
              <a:rPr lang="en-US" sz="1600" dirty="0">
                <a:solidFill>
                  <a:srgbClr val="636466"/>
                </a:solidFill>
              </a:rPr>
              <a:t> </a:t>
            </a:r>
            <a:r>
              <a:rPr lang="en-US" sz="1600" dirty="0" err="1">
                <a:solidFill>
                  <a:srgbClr val="636466"/>
                </a:solidFill>
              </a:rPr>
              <a:t>sean</a:t>
            </a:r>
            <a:r>
              <a:rPr lang="en-US" sz="1600" dirty="0">
                <a:solidFill>
                  <a:srgbClr val="636466"/>
                </a:solidFill>
              </a:rPr>
              <a:t> "perfectos"?</a:t>
            </a:r>
            <a:endParaRPr lang="en-US" sz="1600" dirty="0">
              <a:solidFill>
                <a:srgbClr val="636466"/>
              </a:solidFill>
              <a:latin typeface="Calibri" panose="020F0502020204030204" pitchFamily="34" charset="0"/>
            </a:endParaRPr>
          </a:p>
        </p:txBody>
      </p:sp>
      <p:sp>
        <p:nvSpPr>
          <p:cNvPr id="9" name="Rectangle 8">
            <a:extLst>
              <a:ext uri="{FF2B5EF4-FFF2-40B4-BE49-F238E27FC236}">
                <a16:creationId xmlns:a16="http://schemas.microsoft.com/office/drawing/2014/main" id="{EA5CC25C-8D32-423D-AEAC-6BAB3ACEEF19}"/>
              </a:ext>
            </a:extLst>
          </p:cNvPr>
          <p:cNvSpPr/>
          <p:nvPr/>
        </p:nvSpPr>
        <p:spPr>
          <a:xfrm>
            <a:off x="7003142" y="1397924"/>
            <a:ext cx="5196116" cy="584775"/>
          </a:xfrm>
          <a:prstGeom prst="rect">
            <a:avLst/>
          </a:prstGeom>
        </p:spPr>
        <p:txBody>
          <a:bodyPr wrap="square">
            <a:spAutoFit/>
          </a:bodyPr>
          <a:lstStyle/>
          <a:p>
            <a:pPr fontAlgn="base"/>
            <a:r>
              <a:rPr lang="en-US" sz="1600" dirty="0">
                <a:solidFill>
                  <a:schemeClr val="bg2">
                    <a:lumMod val="50000"/>
                  </a:schemeClr>
                </a:solidFill>
              </a:rPr>
              <a:t>¿</a:t>
            </a:r>
            <a:r>
              <a:rPr lang="en-US" sz="1600" dirty="0" err="1">
                <a:solidFill>
                  <a:schemeClr val="bg2">
                    <a:lumMod val="50000"/>
                  </a:schemeClr>
                </a:solidFill>
              </a:rPr>
              <a:t>Qué</a:t>
            </a:r>
            <a:r>
              <a:rPr lang="en-US" sz="1600" dirty="0">
                <a:solidFill>
                  <a:schemeClr val="bg2">
                    <a:lumMod val="50000"/>
                  </a:schemeClr>
                </a:solidFill>
              </a:rPr>
              <a:t> </a:t>
            </a:r>
            <a:r>
              <a:rPr lang="en-US" sz="1600" dirty="0" err="1">
                <a:solidFill>
                  <a:schemeClr val="bg2">
                    <a:lumMod val="50000"/>
                  </a:schemeClr>
                </a:solidFill>
              </a:rPr>
              <a:t>sabemos</a:t>
            </a:r>
            <a:r>
              <a:rPr lang="en-US" sz="1600" dirty="0">
                <a:solidFill>
                  <a:schemeClr val="bg2">
                    <a:lumMod val="50000"/>
                  </a:schemeClr>
                </a:solidFill>
              </a:rPr>
              <a:t> </a:t>
            </a:r>
            <a:r>
              <a:rPr lang="en-US" sz="1600" dirty="0" err="1">
                <a:solidFill>
                  <a:schemeClr val="bg2">
                    <a:lumMod val="50000"/>
                  </a:schemeClr>
                </a:solidFill>
              </a:rPr>
              <a:t>sobre</a:t>
            </a:r>
            <a:r>
              <a:rPr lang="en-US" sz="1600" dirty="0">
                <a:solidFill>
                  <a:schemeClr val="bg2">
                    <a:lumMod val="50000"/>
                  </a:schemeClr>
                </a:solidFill>
              </a:rPr>
              <a:t> el material del que </a:t>
            </a:r>
            <a:r>
              <a:rPr lang="en-US" sz="1600" dirty="0" err="1">
                <a:solidFill>
                  <a:schemeClr val="bg2">
                    <a:lumMod val="50000"/>
                  </a:schemeClr>
                </a:solidFill>
              </a:rPr>
              <a:t>está</a:t>
            </a:r>
            <a:r>
              <a:rPr lang="en-US" sz="1600" dirty="0">
                <a:solidFill>
                  <a:schemeClr val="bg2">
                    <a:lumMod val="50000"/>
                  </a:schemeClr>
                </a:solidFill>
              </a:rPr>
              <a:t> </a:t>
            </a:r>
            <a:r>
              <a:rPr lang="en-US" sz="1600" dirty="0" err="1">
                <a:solidFill>
                  <a:schemeClr val="bg2">
                    <a:lumMod val="50000"/>
                  </a:schemeClr>
                </a:solidFill>
              </a:rPr>
              <a:t>hecho</a:t>
            </a:r>
            <a:r>
              <a:rPr lang="en-US" sz="1600" dirty="0">
                <a:solidFill>
                  <a:schemeClr val="bg2">
                    <a:lumMod val="50000"/>
                  </a:schemeClr>
                </a:solidFill>
              </a:rPr>
              <a:t> el </a:t>
            </a:r>
            <a:r>
              <a:rPr lang="en-US" sz="1600" dirty="0" err="1">
                <a:solidFill>
                  <a:schemeClr val="bg2">
                    <a:lumMod val="50000"/>
                  </a:schemeClr>
                </a:solidFill>
              </a:rPr>
              <a:t>pincelero</a:t>
            </a:r>
            <a:r>
              <a:rPr lang="en-US" sz="1600" dirty="0">
                <a:solidFill>
                  <a:schemeClr val="bg2">
                    <a:lumMod val="50000"/>
                  </a:schemeClr>
                </a:solidFill>
              </a:rPr>
              <a:t>?</a:t>
            </a:r>
            <a:endParaRPr lang="en-US" sz="1600" dirty="0">
              <a:solidFill>
                <a:schemeClr val="bg2">
                  <a:lumMod val="50000"/>
                </a:schemeClr>
              </a:solidFill>
              <a:latin typeface="Calibri" panose="020F0502020204030204" pitchFamily="34" charset="0"/>
            </a:endParaRPr>
          </a:p>
        </p:txBody>
      </p:sp>
      <p:sp>
        <p:nvSpPr>
          <p:cNvPr id="11" name="Rectangle 10">
            <a:extLst>
              <a:ext uri="{FF2B5EF4-FFF2-40B4-BE49-F238E27FC236}">
                <a16:creationId xmlns:a16="http://schemas.microsoft.com/office/drawing/2014/main" id="{3FFB6A31-9E96-4F44-B836-B8C5908A0ADD}"/>
              </a:ext>
            </a:extLst>
          </p:cNvPr>
          <p:cNvSpPr/>
          <p:nvPr/>
        </p:nvSpPr>
        <p:spPr>
          <a:xfrm>
            <a:off x="6933526" y="4809744"/>
            <a:ext cx="5176958" cy="1878136"/>
          </a:xfrm>
          <a:prstGeom prst="rect">
            <a:avLst/>
          </a:prstGeom>
          <a:solidFill>
            <a:srgbClr val="C1623A"/>
          </a:solidFill>
          <a:ln>
            <a:solidFill>
              <a:srgbClr val="681C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C3140B-8272-4A5C-A1D5-D854C7670FC7}"/>
              </a:ext>
            </a:extLst>
          </p:cNvPr>
          <p:cNvSpPr/>
          <p:nvPr/>
        </p:nvSpPr>
        <p:spPr>
          <a:xfrm>
            <a:off x="81516" y="5144470"/>
            <a:ext cx="6376253" cy="1543409"/>
          </a:xfrm>
          <a:prstGeom prst="rect">
            <a:avLst/>
          </a:prstGeom>
          <a:solidFill>
            <a:srgbClr val="C1623A"/>
          </a:solidFill>
          <a:ln>
            <a:solidFill>
              <a:srgbClr val="681C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C35A7C-98BD-4CAF-9A69-EBD0D7B27DD6}"/>
              </a:ext>
            </a:extLst>
          </p:cNvPr>
          <p:cNvSpPr/>
          <p:nvPr/>
        </p:nvSpPr>
        <p:spPr>
          <a:xfrm>
            <a:off x="6933526" y="2104351"/>
            <a:ext cx="5018568" cy="1543409"/>
          </a:xfrm>
          <a:prstGeom prst="rect">
            <a:avLst/>
          </a:prstGeom>
          <a:solidFill>
            <a:srgbClr val="C1623A"/>
          </a:solidFill>
          <a:ln>
            <a:solidFill>
              <a:srgbClr val="681C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Online Media 13" title="DAM Through a Different Lens: Horticulturalist Discusses Bamboo Brush Pot">
            <a:hlinkClick r:id="" action="ppaction://media"/>
            <a:extLst>
              <a:ext uri="{FF2B5EF4-FFF2-40B4-BE49-F238E27FC236}">
                <a16:creationId xmlns:a16="http://schemas.microsoft.com/office/drawing/2014/main" id="{A8FA9075-4170-4F8E-AB14-A9A4B1C13359}"/>
              </a:ext>
            </a:extLst>
          </p:cNvPr>
          <p:cNvPicPr>
            <a:picLocks noRot="1" noChangeAspect="1"/>
          </p:cNvPicPr>
          <p:nvPr>
            <a:videoFile r:link="rId1"/>
          </p:nvPr>
        </p:nvPicPr>
        <p:blipFill>
          <a:blip r:embed="rId4"/>
          <a:stretch>
            <a:fillRect/>
          </a:stretch>
        </p:blipFill>
        <p:spPr>
          <a:xfrm>
            <a:off x="177550" y="1192578"/>
            <a:ext cx="6280219" cy="3532623"/>
          </a:xfrm>
          <a:prstGeom prst="rect">
            <a:avLst/>
          </a:prstGeom>
        </p:spPr>
      </p:pic>
    </p:spTree>
    <p:extLst>
      <p:ext uri="{BB962C8B-B14F-4D97-AF65-F5344CB8AC3E}">
        <p14:creationId xmlns:p14="http://schemas.microsoft.com/office/powerpoint/2010/main" val="5362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2"/>
                                        </p:tgtEl>
                                      </p:cBhvr>
                                    </p:cmd>
                                  </p:childTnLst>
                                </p:cTn>
                              </p:par>
                            </p:childTnLst>
                          </p:cTn>
                        </p:par>
                      </p:childTnLst>
                    </p:cTn>
                  </p:par>
                </p:childTnLst>
              </p:cTn>
              <p:nextCondLst>
                <p:cond evt="onClick" delay="0">
                  <p:tgtEl>
                    <p:spTgt spid="12"/>
                  </p:tgtEl>
                </p:cond>
              </p:nextCondLst>
            </p:seq>
            <p:video>
              <p:cMediaNode vol="80000">
                <p:cTn id="12" fill="hold" display="0">
                  <p:stCondLst>
                    <p:cond delay="indefinite"/>
                  </p:stCondLst>
                </p:cTn>
                <p:tgtEl>
                  <p:spTgt spid="1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E6D21BE-F4A1-474C-AA6E-5517C7AFE6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12" y="147849"/>
            <a:ext cx="2608531" cy="34233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A0713A4-6EE4-4654-97BB-8AC64FD17AC6}"/>
              </a:ext>
            </a:extLst>
          </p:cNvPr>
          <p:cNvSpPr/>
          <p:nvPr/>
        </p:nvSpPr>
        <p:spPr>
          <a:xfrm>
            <a:off x="2956874" y="297543"/>
            <a:ext cx="8366800" cy="1477328"/>
          </a:xfrm>
          <a:prstGeom prst="rect">
            <a:avLst/>
          </a:prstGeom>
        </p:spPr>
        <p:txBody>
          <a:bodyPr wrap="square">
            <a:spAutoFit/>
          </a:bodyPr>
          <a:lstStyle/>
          <a:p>
            <a:r>
              <a:rPr lang="en-US" i="1" dirty="0">
                <a:solidFill>
                  <a:srgbClr val="81232C"/>
                </a:solidFill>
              </a:rPr>
              <a:t>El </a:t>
            </a:r>
            <a:r>
              <a:rPr lang="en-US" i="1" dirty="0" err="1">
                <a:solidFill>
                  <a:srgbClr val="81232C"/>
                </a:solidFill>
              </a:rPr>
              <a:t>pincelero</a:t>
            </a:r>
            <a:r>
              <a:rPr lang="en-US" i="1" dirty="0">
                <a:solidFill>
                  <a:srgbClr val="81232C"/>
                </a:solidFill>
              </a:rPr>
              <a:t> de </a:t>
            </a:r>
            <a:r>
              <a:rPr lang="en-US" i="1" dirty="0" err="1">
                <a:solidFill>
                  <a:srgbClr val="81232C"/>
                </a:solidFill>
              </a:rPr>
              <a:t>bambú</a:t>
            </a:r>
            <a:r>
              <a:rPr lang="en-US" dirty="0">
                <a:solidFill>
                  <a:srgbClr val="81232C"/>
                </a:solidFill>
              </a:rPr>
              <a:t> </a:t>
            </a:r>
            <a:r>
              <a:rPr lang="en-US" dirty="0" err="1">
                <a:solidFill>
                  <a:srgbClr val="81232C"/>
                </a:solidFill>
              </a:rPr>
              <a:t>está</a:t>
            </a:r>
            <a:r>
              <a:rPr lang="en-US" dirty="0">
                <a:solidFill>
                  <a:srgbClr val="81232C"/>
                </a:solidFill>
              </a:rPr>
              <a:t> </a:t>
            </a:r>
            <a:r>
              <a:rPr lang="en-US" dirty="0" err="1">
                <a:solidFill>
                  <a:srgbClr val="81232C"/>
                </a:solidFill>
              </a:rPr>
              <a:t>hecho</a:t>
            </a:r>
            <a:r>
              <a:rPr lang="en-US" dirty="0">
                <a:solidFill>
                  <a:srgbClr val="81232C"/>
                </a:solidFill>
              </a:rPr>
              <a:t> de dos </a:t>
            </a:r>
            <a:r>
              <a:rPr lang="en-US" dirty="0" err="1">
                <a:solidFill>
                  <a:srgbClr val="81232C"/>
                </a:solidFill>
              </a:rPr>
              <a:t>tallos</a:t>
            </a:r>
            <a:r>
              <a:rPr lang="en-US" dirty="0">
                <a:solidFill>
                  <a:srgbClr val="81232C"/>
                </a:solidFill>
              </a:rPr>
              <a:t> de </a:t>
            </a:r>
            <a:r>
              <a:rPr lang="en-US" dirty="0" err="1">
                <a:solidFill>
                  <a:srgbClr val="81232C"/>
                </a:solidFill>
              </a:rPr>
              <a:t>bambú</a:t>
            </a:r>
            <a:r>
              <a:rPr lang="en-US" dirty="0">
                <a:solidFill>
                  <a:srgbClr val="81232C"/>
                </a:solidFill>
              </a:rPr>
              <a:t> que se </a:t>
            </a:r>
            <a:r>
              <a:rPr lang="en-US" dirty="0" err="1">
                <a:solidFill>
                  <a:srgbClr val="81232C"/>
                </a:solidFill>
              </a:rPr>
              <a:t>han</a:t>
            </a:r>
            <a:r>
              <a:rPr lang="en-US" dirty="0">
                <a:solidFill>
                  <a:srgbClr val="81232C"/>
                </a:solidFill>
              </a:rPr>
              <a:t> </a:t>
            </a:r>
            <a:r>
              <a:rPr lang="en-US" dirty="0" err="1">
                <a:solidFill>
                  <a:srgbClr val="81232C"/>
                </a:solidFill>
              </a:rPr>
              <a:t>unido</a:t>
            </a:r>
            <a:r>
              <a:rPr lang="en-US" dirty="0">
                <a:solidFill>
                  <a:srgbClr val="81232C"/>
                </a:solidFill>
              </a:rPr>
              <a:t>. </a:t>
            </a:r>
            <a:r>
              <a:rPr lang="en-US" dirty="0" err="1">
                <a:solidFill>
                  <a:srgbClr val="81232C"/>
                </a:solidFill>
              </a:rPr>
              <a:t>Esto</a:t>
            </a:r>
            <a:r>
              <a:rPr lang="en-US" dirty="0">
                <a:solidFill>
                  <a:srgbClr val="81232C"/>
                </a:solidFill>
              </a:rPr>
              <a:t> </a:t>
            </a:r>
            <a:r>
              <a:rPr lang="en-US" dirty="0" err="1">
                <a:solidFill>
                  <a:srgbClr val="81232C"/>
                </a:solidFill>
              </a:rPr>
              <a:t>podría</a:t>
            </a:r>
            <a:r>
              <a:rPr lang="en-US" dirty="0">
                <a:solidFill>
                  <a:srgbClr val="81232C"/>
                </a:solidFill>
              </a:rPr>
              <a:t> </a:t>
            </a:r>
            <a:r>
              <a:rPr lang="en-US" dirty="0" err="1">
                <a:solidFill>
                  <a:srgbClr val="81232C"/>
                </a:solidFill>
              </a:rPr>
              <a:t>haber</a:t>
            </a:r>
            <a:r>
              <a:rPr lang="en-US" dirty="0">
                <a:solidFill>
                  <a:srgbClr val="81232C"/>
                </a:solidFill>
              </a:rPr>
              <a:t> </a:t>
            </a:r>
            <a:r>
              <a:rPr lang="en-US" dirty="0" err="1">
                <a:solidFill>
                  <a:srgbClr val="81232C"/>
                </a:solidFill>
              </a:rPr>
              <a:t>sido</a:t>
            </a:r>
            <a:r>
              <a:rPr lang="en-US" dirty="0">
                <a:solidFill>
                  <a:srgbClr val="81232C"/>
                </a:solidFill>
              </a:rPr>
              <a:t> una </a:t>
            </a:r>
            <a:r>
              <a:rPr lang="en-US" dirty="0" err="1">
                <a:solidFill>
                  <a:srgbClr val="81232C"/>
                </a:solidFill>
              </a:rPr>
              <a:t>mutación</a:t>
            </a:r>
            <a:r>
              <a:rPr lang="en-US" dirty="0">
                <a:solidFill>
                  <a:srgbClr val="81232C"/>
                </a:solidFill>
              </a:rPr>
              <a:t> </a:t>
            </a:r>
            <a:r>
              <a:rPr lang="en-US" dirty="0" err="1">
                <a:solidFill>
                  <a:srgbClr val="81232C"/>
                </a:solidFill>
              </a:rPr>
              <a:t>completamente</a:t>
            </a:r>
            <a:r>
              <a:rPr lang="en-US" dirty="0">
                <a:solidFill>
                  <a:srgbClr val="81232C"/>
                </a:solidFill>
              </a:rPr>
              <a:t> natural o el </a:t>
            </a:r>
            <a:r>
              <a:rPr lang="en-US" dirty="0" err="1">
                <a:solidFill>
                  <a:srgbClr val="81232C"/>
                </a:solidFill>
              </a:rPr>
              <a:t>crecimiento</a:t>
            </a:r>
            <a:r>
              <a:rPr lang="en-US" dirty="0">
                <a:solidFill>
                  <a:srgbClr val="81232C"/>
                </a:solidFill>
              </a:rPr>
              <a:t> de la planta </a:t>
            </a:r>
            <a:r>
              <a:rPr lang="en-US" dirty="0" err="1">
                <a:solidFill>
                  <a:srgbClr val="81232C"/>
                </a:solidFill>
              </a:rPr>
              <a:t>podría</a:t>
            </a:r>
            <a:r>
              <a:rPr lang="en-US" dirty="0">
                <a:solidFill>
                  <a:srgbClr val="81232C"/>
                </a:solidFill>
              </a:rPr>
              <a:t> </a:t>
            </a:r>
            <a:r>
              <a:rPr lang="en-US" dirty="0" err="1">
                <a:solidFill>
                  <a:srgbClr val="81232C"/>
                </a:solidFill>
              </a:rPr>
              <a:t>haber</a:t>
            </a:r>
            <a:r>
              <a:rPr lang="en-US" dirty="0">
                <a:solidFill>
                  <a:srgbClr val="81232C"/>
                </a:solidFill>
              </a:rPr>
              <a:t> </a:t>
            </a:r>
            <a:r>
              <a:rPr lang="en-US" dirty="0" err="1">
                <a:solidFill>
                  <a:srgbClr val="81232C"/>
                </a:solidFill>
              </a:rPr>
              <a:t>sido</a:t>
            </a:r>
            <a:r>
              <a:rPr lang="en-US" dirty="0">
                <a:solidFill>
                  <a:srgbClr val="81232C"/>
                </a:solidFill>
              </a:rPr>
              <a:t> </a:t>
            </a:r>
            <a:r>
              <a:rPr lang="en-US" dirty="0" err="1">
                <a:solidFill>
                  <a:srgbClr val="81232C"/>
                </a:solidFill>
              </a:rPr>
              <a:t>manipulado</a:t>
            </a:r>
            <a:r>
              <a:rPr lang="en-US" dirty="0">
                <a:solidFill>
                  <a:srgbClr val="81232C"/>
                </a:solidFill>
              </a:rPr>
              <a:t> por los </a:t>
            </a:r>
            <a:r>
              <a:rPr lang="en-US" dirty="0" err="1">
                <a:solidFill>
                  <a:srgbClr val="81232C"/>
                </a:solidFill>
              </a:rPr>
              <a:t>seres</a:t>
            </a:r>
            <a:r>
              <a:rPr lang="en-US" dirty="0">
                <a:solidFill>
                  <a:srgbClr val="81232C"/>
                </a:solidFill>
              </a:rPr>
              <a:t> </a:t>
            </a:r>
            <a:r>
              <a:rPr lang="en-US" dirty="0" err="1">
                <a:solidFill>
                  <a:srgbClr val="81232C"/>
                </a:solidFill>
              </a:rPr>
              <a:t>humanos</a:t>
            </a:r>
            <a:r>
              <a:rPr lang="en-US" dirty="0">
                <a:solidFill>
                  <a:srgbClr val="81232C"/>
                </a:solidFill>
              </a:rPr>
              <a:t> </a:t>
            </a:r>
            <a:r>
              <a:rPr lang="en-US" dirty="0" err="1">
                <a:solidFill>
                  <a:srgbClr val="81232C"/>
                </a:solidFill>
              </a:rPr>
              <a:t>mientras</a:t>
            </a:r>
            <a:r>
              <a:rPr lang="en-US" dirty="0">
                <a:solidFill>
                  <a:srgbClr val="81232C"/>
                </a:solidFill>
              </a:rPr>
              <a:t> </a:t>
            </a:r>
            <a:r>
              <a:rPr lang="en-US" dirty="0" err="1">
                <a:solidFill>
                  <a:srgbClr val="81232C"/>
                </a:solidFill>
              </a:rPr>
              <a:t>crecía</a:t>
            </a:r>
            <a:r>
              <a:rPr lang="en-US" dirty="0">
                <a:solidFill>
                  <a:srgbClr val="81232C"/>
                </a:solidFill>
              </a:rPr>
              <a:t>. Sin embargo, </a:t>
            </a:r>
            <a:r>
              <a:rPr lang="en-US" dirty="0" err="1">
                <a:solidFill>
                  <a:srgbClr val="81232C"/>
                </a:solidFill>
              </a:rPr>
              <a:t>aunque</a:t>
            </a:r>
            <a:r>
              <a:rPr lang="en-US" dirty="0">
                <a:solidFill>
                  <a:srgbClr val="81232C"/>
                </a:solidFill>
              </a:rPr>
              <a:t> </a:t>
            </a:r>
            <a:r>
              <a:rPr lang="en-US" dirty="0" err="1">
                <a:solidFill>
                  <a:srgbClr val="81232C"/>
                </a:solidFill>
              </a:rPr>
              <a:t>esta</a:t>
            </a:r>
            <a:r>
              <a:rPr lang="en-US" dirty="0">
                <a:solidFill>
                  <a:srgbClr val="81232C"/>
                </a:solidFill>
              </a:rPr>
              <a:t> planta es </a:t>
            </a:r>
            <a:r>
              <a:rPr lang="en-US" dirty="0" err="1">
                <a:solidFill>
                  <a:srgbClr val="81232C"/>
                </a:solidFill>
              </a:rPr>
              <a:t>aparentemente</a:t>
            </a:r>
            <a:r>
              <a:rPr lang="en-US" dirty="0">
                <a:solidFill>
                  <a:srgbClr val="81232C"/>
                </a:solidFill>
              </a:rPr>
              <a:t> "imperfecta", </a:t>
            </a:r>
            <a:r>
              <a:rPr lang="en-US" dirty="0" err="1">
                <a:solidFill>
                  <a:srgbClr val="81232C"/>
                </a:solidFill>
              </a:rPr>
              <a:t>su</a:t>
            </a:r>
            <a:r>
              <a:rPr lang="en-US" dirty="0">
                <a:solidFill>
                  <a:srgbClr val="81232C"/>
                </a:solidFill>
              </a:rPr>
              <a:t> forma </a:t>
            </a:r>
            <a:r>
              <a:rPr lang="en-US" dirty="0" err="1">
                <a:solidFill>
                  <a:srgbClr val="81232C"/>
                </a:solidFill>
              </a:rPr>
              <a:t>orgánica</a:t>
            </a:r>
            <a:r>
              <a:rPr lang="en-US" dirty="0">
                <a:solidFill>
                  <a:srgbClr val="81232C"/>
                </a:solidFill>
              </a:rPr>
              <a:t> </a:t>
            </a:r>
            <a:r>
              <a:rPr lang="en-US" dirty="0" err="1">
                <a:solidFill>
                  <a:srgbClr val="81232C"/>
                </a:solidFill>
              </a:rPr>
              <a:t>tuvo</a:t>
            </a:r>
            <a:r>
              <a:rPr lang="en-US" dirty="0">
                <a:solidFill>
                  <a:srgbClr val="81232C"/>
                </a:solidFill>
              </a:rPr>
              <a:t> valor para el </a:t>
            </a:r>
            <a:r>
              <a:rPr lang="en-US" dirty="0" err="1">
                <a:solidFill>
                  <a:srgbClr val="81232C"/>
                </a:solidFill>
              </a:rPr>
              <a:t>artista</a:t>
            </a:r>
            <a:r>
              <a:rPr lang="en-US" dirty="0">
                <a:solidFill>
                  <a:srgbClr val="81232C"/>
                </a:solidFill>
              </a:rPr>
              <a:t> y la </a:t>
            </a:r>
            <a:r>
              <a:rPr lang="en-US" dirty="0" err="1">
                <a:solidFill>
                  <a:srgbClr val="81232C"/>
                </a:solidFill>
              </a:rPr>
              <a:t>seleccionaron</a:t>
            </a:r>
            <a:r>
              <a:rPr lang="en-US" dirty="0">
                <a:solidFill>
                  <a:srgbClr val="81232C"/>
                </a:solidFill>
              </a:rPr>
              <a:t> a </a:t>
            </a:r>
            <a:r>
              <a:rPr lang="en-US" dirty="0" err="1">
                <a:solidFill>
                  <a:srgbClr val="81232C"/>
                </a:solidFill>
              </a:rPr>
              <a:t>propósito</a:t>
            </a:r>
            <a:r>
              <a:rPr lang="en-US" dirty="0">
                <a:solidFill>
                  <a:srgbClr val="81232C"/>
                </a:solidFill>
              </a:rPr>
              <a:t> para </a:t>
            </a:r>
            <a:r>
              <a:rPr lang="en-US" dirty="0" err="1">
                <a:solidFill>
                  <a:srgbClr val="81232C"/>
                </a:solidFill>
              </a:rPr>
              <a:t>este</a:t>
            </a:r>
            <a:r>
              <a:rPr lang="en-US" dirty="0">
                <a:solidFill>
                  <a:srgbClr val="81232C"/>
                </a:solidFill>
              </a:rPr>
              <a:t> </a:t>
            </a:r>
            <a:r>
              <a:rPr lang="en-US" dirty="0" err="1">
                <a:solidFill>
                  <a:srgbClr val="81232C"/>
                </a:solidFill>
              </a:rPr>
              <a:t>pincelero</a:t>
            </a:r>
            <a:r>
              <a:rPr lang="en-US" dirty="0">
                <a:solidFill>
                  <a:srgbClr val="81232C"/>
                </a:solidFill>
              </a:rPr>
              <a:t>/</a:t>
            </a:r>
            <a:r>
              <a:rPr lang="en-US" dirty="0" err="1">
                <a:solidFill>
                  <a:srgbClr val="81232C"/>
                </a:solidFill>
              </a:rPr>
              <a:t>obra</a:t>
            </a:r>
            <a:r>
              <a:rPr lang="en-US" dirty="0">
                <a:solidFill>
                  <a:srgbClr val="81232C"/>
                </a:solidFill>
              </a:rPr>
              <a:t> de </a:t>
            </a:r>
            <a:r>
              <a:rPr lang="en-US" dirty="0" err="1">
                <a:solidFill>
                  <a:srgbClr val="81232C"/>
                </a:solidFill>
              </a:rPr>
              <a:t>arte</a:t>
            </a:r>
            <a:r>
              <a:rPr lang="en-US" dirty="0">
                <a:solidFill>
                  <a:srgbClr val="81232C"/>
                </a:solidFill>
              </a:rPr>
              <a:t>.</a:t>
            </a:r>
            <a:endParaRPr lang="en-US" dirty="0">
              <a:solidFill>
                <a:srgbClr val="81232C"/>
              </a:solidFill>
              <a:latin typeface="Calibri" panose="020F0502020204030204" pitchFamily="34" charset="0"/>
            </a:endParaRPr>
          </a:p>
        </p:txBody>
      </p:sp>
      <p:sp>
        <p:nvSpPr>
          <p:cNvPr id="4" name="Rectangle 3">
            <a:extLst>
              <a:ext uri="{FF2B5EF4-FFF2-40B4-BE49-F238E27FC236}">
                <a16:creationId xmlns:a16="http://schemas.microsoft.com/office/drawing/2014/main" id="{9762D4A4-11D7-45FB-BC33-AFC2ED40A0F5}"/>
              </a:ext>
            </a:extLst>
          </p:cNvPr>
          <p:cNvSpPr/>
          <p:nvPr/>
        </p:nvSpPr>
        <p:spPr>
          <a:xfrm>
            <a:off x="178213" y="4962916"/>
            <a:ext cx="2608530" cy="1200329"/>
          </a:xfrm>
          <a:prstGeom prst="rect">
            <a:avLst/>
          </a:prstGeom>
        </p:spPr>
        <p:txBody>
          <a:bodyPr wrap="square">
            <a:spAutoFit/>
          </a:bodyPr>
          <a:lstStyle/>
          <a:p>
            <a:r>
              <a:rPr lang="es-MX" dirty="0">
                <a:solidFill>
                  <a:srgbClr val="C1623A"/>
                </a:solidFill>
                <a:latin typeface="Calibri" panose="020F0502020204030204" pitchFamily="34" charset="0"/>
                <a:ea typeface="Calibri" panose="020F0502020204030204" pitchFamily="34" charset="0"/>
                <a:cs typeface="Times New Roman" panose="02020603050405020304" pitchFamily="18" charset="0"/>
              </a:rPr>
              <a:t>Dibuja cómo se vería este pincelero si el artista no hubiera aceptado esa imperfección natural.</a:t>
            </a:r>
            <a:endParaRPr lang="en-US" dirty="0">
              <a:solidFill>
                <a:srgbClr val="C1623A"/>
              </a:solidFill>
              <a:highlight>
                <a:srgbClr val="FFFF00"/>
              </a:highlight>
              <a:latin typeface="Calibri" panose="020F0502020204030204" pitchFamily="34" charset="0"/>
            </a:endParaRPr>
          </a:p>
        </p:txBody>
      </p:sp>
      <p:sp>
        <p:nvSpPr>
          <p:cNvPr id="6" name="Rectangle 5">
            <a:extLst>
              <a:ext uri="{FF2B5EF4-FFF2-40B4-BE49-F238E27FC236}">
                <a16:creationId xmlns:a16="http://schemas.microsoft.com/office/drawing/2014/main" id="{31052423-FDD1-4A35-AFD2-75C1A2088347}"/>
              </a:ext>
            </a:extLst>
          </p:cNvPr>
          <p:cNvSpPr/>
          <p:nvPr/>
        </p:nvSpPr>
        <p:spPr>
          <a:xfrm>
            <a:off x="2956874" y="1751761"/>
            <a:ext cx="8519885" cy="630942"/>
          </a:xfrm>
          <a:prstGeom prst="rect">
            <a:avLst/>
          </a:prstGeom>
        </p:spPr>
        <p:txBody>
          <a:bodyPr wrap="square">
            <a:spAutoFit/>
          </a:bodyPr>
          <a:lstStyle/>
          <a:p>
            <a:pPr fontAlgn="base"/>
            <a:r>
              <a:rPr lang="en-US" b="1" dirty="0">
                <a:solidFill>
                  <a:schemeClr val="accent2">
                    <a:lumMod val="75000"/>
                  </a:schemeClr>
                </a:solidFill>
              </a:rPr>
              <a:t>¿</a:t>
            </a:r>
            <a:r>
              <a:rPr lang="en-US" b="1" dirty="0" err="1">
                <a:solidFill>
                  <a:schemeClr val="accent2">
                    <a:lumMod val="75000"/>
                  </a:schemeClr>
                </a:solidFill>
              </a:rPr>
              <a:t>Cuáles</a:t>
            </a:r>
            <a:r>
              <a:rPr lang="en-US" b="1" dirty="0">
                <a:solidFill>
                  <a:schemeClr val="accent2">
                    <a:lumMod val="75000"/>
                  </a:schemeClr>
                </a:solidFill>
              </a:rPr>
              <a:t> crees que son los </a:t>
            </a:r>
            <a:r>
              <a:rPr lang="en-US" b="1" dirty="0" err="1">
                <a:solidFill>
                  <a:schemeClr val="accent2">
                    <a:lumMod val="75000"/>
                  </a:schemeClr>
                </a:solidFill>
              </a:rPr>
              <a:t>beneficios</a:t>
            </a:r>
            <a:r>
              <a:rPr lang="en-US" b="1" dirty="0">
                <a:solidFill>
                  <a:schemeClr val="accent2">
                    <a:lumMod val="75000"/>
                  </a:schemeClr>
                </a:solidFill>
              </a:rPr>
              <a:t> de </a:t>
            </a:r>
            <a:r>
              <a:rPr lang="en-US" b="1" dirty="0" err="1">
                <a:solidFill>
                  <a:schemeClr val="accent2">
                    <a:lumMod val="75000"/>
                  </a:schemeClr>
                </a:solidFill>
              </a:rPr>
              <a:t>aceptar</a:t>
            </a:r>
            <a:r>
              <a:rPr lang="en-US" b="1" dirty="0">
                <a:solidFill>
                  <a:schemeClr val="accent2">
                    <a:lumMod val="75000"/>
                  </a:schemeClr>
                </a:solidFill>
              </a:rPr>
              <a:t> el </a:t>
            </a:r>
            <a:r>
              <a:rPr lang="en-US" b="1" dirty="0" err="1">
                <a:solidFill>
                  <a:schemeClr val="accent2">
                    <a:lumMod val="75000"/>
                  </a:schemeClr>
                </a:solidFill>
              </a:rPr>
              <a:t>estado</a:t>
            </a:r>
            <a:r>
              <a:rPr lang="en-US" b="1" dirty="0">
                <a:solidFill>
                  <a:schemeClr val="accent2">
                    <a:lumMod val="75000"/>
                  </a:schemeClr>
                </a:solidFill>
              </a:rPr>
              <a:t> </a:t>
            </a:r>
            <a:r>
              <a:rPr lang="en-US" b="1" dirty="0" err="1">
                <a:solidFill>
                  <a:schemeClr val="accent2">
                    <a:lumMod val="75000"/>
                  </a:schemeClr>
                </a:solidFill>
              </a:rPr>
              <a:t>orgánico</a:t>
            </a:r>
            <a:r>
              <a:rPr lang="en-US" b="1" dirty="0">
                <a:solidFill>
                  <a:schemeClr val="accent2">
                    <a:lumMod val="75000"/>
                  </a:schemeClr>
                </a:solidFill>
              </a:rPr>
              <a:t> de la </a:t>
            </a:r>
            <a:r>
              <a:rPr lang="en-US" b="1" dirty="0" err="1">
                <a:solidFill>
                  <a:schemeClr val="accent2">
                    <a:lumMod val="75000"/>
                  </a:schemeClr>
                </a:solidFill>
              </a:rPr>
              <a:t>naturaleza</a:t>
            </a:r>
            <a:r>
              <a:rPr lang="en-US" b="1" dirty="0">
                <a:solidFill>
                  <a:schemeClr val="accent2">
                    <a:lumMod val="75000"/>
                  </a:schemeClr>
                </a:solidFill>
              </a:rPr>
              <a:t>? </a:t>
            </a:r>
          </a:p>
          <a:p>
            <a:pPr fontAlgn="base"/>
            <a:r>
              <a:rPr lang="en-US" sz="1700" dirty="0">
                <a:solidFill>
                  <a:srgbClr val="C1623A"/>
                </a:solidFill>
                <a:latin typeface="Calibri" panose="020F0502020204030204" pitchFamily="34" charset="0"/>
              </a:rPr>
              <a:t> </a:t>
            </a:r>
          </a:p>
        </p:txBody>
      </p:sp>
      <p:sp>
        <p:nvSpPr>
          <p:cNvPr id="7" name="Rectangle 6">
            <a:extLst>
              <a:ext uri="{FF2B5EF4-FFF2-40B4-BE49-F238E27FC236}">
                <a16:creationId xmlns:a16="http://schemas.microsoft.com/office/drawing/2014/main" id="{3FF07026-1BD7-4152-9D91-190DEC4243B4}"/>
              </a:ext>
            </a:extLst>
          </p:cNvPr>
          <p:cNvSpPr/>
          <p:nvPr/>
        </p:nvSpPr>
        <p:spPr>
          <a:xfrm>
            <a:off x="5917788" y="3429000"/>
            <a:ext cx="6096000" cy="646331"/>
          </a:xfrm>
          <a:prstGeom prst="rect">
            <a:avLst/>
          </a:prstGeom>
        </p:spPr>
        <p:txBody>
          <a:bodyPr>
            <a:spAutoFit/>
          </a:bodyPr>
          <a:lstStyle/>
          <a:p>
            <a:r>
              <a:rPr lang="en-US" dirty="0">
                <a:solidFill>
                  <a:srgbClr val="642921"/>
                </a:solidFill>
              </a:rPr>
              <a:t>¿Hay algo </a:t>
            </a:r>
            <a:r>
              <a:rPr lang="en-US" dirty="0" err="1">
                <a:solidFill>
                  <a:srgbClr val="642921"/>
                </a:solidFill>
              </a:rPr>
              <a:t>en</a:t>
            </a:r>
            <a:r>
              <a:rPr lang="en-US" dirty="0">
                <a:solidFill>
                  <a:srgbClr val="642921"/>
                </a:solidFill>
              </a:rPr>
              <a:t> </a:t>
            </a:r>
            <a:r>
              <a:rPr lang="en-US" dirty="0" err="1">
                <a:solidFill>
                  <a:srgbClr val="642921"/>
                </a:solidFill>
              </a:rPr>
              <a:t>tu</a:t>
            </a:r>
            <a:r>
              <a:rPr lang="en-US" dirty="0">
                <a:solidFill>
                  <a:srgbClr val="642921"/>
                </a:solidFill>
              </a:rPr>
              <a:t> </a:t>
            </a:r>
            <a:r>
              <a:rPr lang="en-US" dirty="0" err="1">
                <a:solidFill>
                  <a:srgbClr val="642921"/>
                </a:solidFill>
              </a:rPr>
              <a:t>vida</a:t>
            </a:r>
            <a:r>
              <a:rPr lang="en-US" dirty="0">
                <a:solidFill>
                  <a:srgbClr val="642921"/>
                </a:solidFill>
              </a:rPr>
              <a:t> que </a:t>
            </a:r>
            <a:r>
              <a:rPr lang="en-US" dirty="0" err="1">
                <a:solidFill>
                  <a:srgbClr val="642921"/>
                </a:solidFill>
              </a:rPr>
              <a:t>valoras</a:t>
            </a:r>
            <a:r>
              <a:rPr lang="en-US" dirty="0">
                <a:solidFill>
                  <a:srgbClr val="642921"/>
                </a:solidFill>
              </a:rPr>
              <a:t> </a:t>
            </a:r>
            <a:r>
              <a:rPr lang="en-US" dirty="0" err="1">
                <a:solidFill>
                  <a:srgbClr val="642921"/>
                </a:solidFill>
              </a:rPr>
              <a:t>especialmente</a:t>
            </a:r>
            <a:r>
              <a:rPr lang="en-US" dirty="0">
                <a:solidFill>
                  <a:srgbClr val="642921"/>
                </a:solidFill>
              </a:rPr>
              <a:t> por sus </a:t>
            </a:r>
            <a:r>
              <a:rPr lang="en-US" dirty="0" err="1">
                <a:solidFill>
                  <a:srgbClr val="642921"/>
                </a:solidFill>
              </a:rPr>
              <a:t>imperfecciones</a:t>
            </a:r>
            <a:r>
              <a:rPr lang="en-US" dirty="0">
                <a:solidFill>
                  <a:srgbClr val="642921"/>
                </a:solidFill>
              </a:rPr>
              <a:t>?</a:t>
            </a:r>
          </a:p>
        </p:txBody>
      </p:sp>
      <p:sp>
        <p:nvSpPr>
          <p:cNvPr id="8" name="Rectangle 7">
            <a:extLst>
              <a:ext uri="{FF2B5EF4-FFF2-40B4-BE49-F238E27FC236}">
                <a16:creationId xmlns:a16="http://schemas.microsoft.com/office/drawing/2014/main" id="{DA427794-0EB4-40B3-8375-C9B42A17734A}"/>
              </a:ext>
            </a:extLst>
          </p:cNvPr>
          <p:cNvSpPr/>
          <p:nvPr/>
        </p:nvSpPr>
        <p:spPr>
          <a:xfrm>
            <a:off x="2956874" y="2157977"/>
            <a:ext cx="8917089" cy="1100329"/>
          </a:xfrm>
          <a:prstGeom prst="rect">
            <a:avLst/>
          </a:prstGeom>
          <a:solidFill>
            <a:schemeClr val="bg2">
              <a:lumMod val="75000"/>
            </a:schemeClr>
          </a:solidFill>
          <a:ln>
            <a:solidFill>
              <a:srgbClr val="681C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9071EC-9FEC-41A8-8F33-F856C8A00AE9}"/>
              </a:ext>
            </a:extLst>
          </p:cNvPr>
          <p:cNvSpPr/>
          <p:nvPr/>
        </p:nvSpPr>
        <p:spPr>
          <a:xfrm>
            <a:off x="5917788" y="4075331"/>
            <a:ext cx="5558971" cy="2459726"/>
          </a:xfrm>
          <a:prstGeom prst="rect">
            <a:avLst/>
          </a:prstGeom>
          <a:solidFill>
            <a:schemeClr val="bg2">
              <a:lumMod val="75000"/>
            </a:schemeClr>
          </a:solidFill>
          <a:ln>
            <a:solidFill>
              <a:srgbClr val="681C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2D6EF0A-EB3F-4681-81F6-1FD4C6FDAB21}"/>
              </a:ext>
            </a:extLst>
          </p:cNvPr>
          <p:cNvSpPr txBox="1"/>
          <p:nvPr/>
        </p:nvSpPr>
        <p:spPr>
          <a:xfrm>
            <a:off x="165132" y="3702592"/>
            <a:ext cx="2608531" cy="707886"/>
          </a:xfrm>
          <a:prstGeom prst="rect">
            <a:avLst/>
          </a:prstGeom>
          <a:noFill/>
        </p:spPr>
        <p:txBody>
          <a:bodyPr wrap="square" rtlCol="0">
            <a:spAutoFit/>
          </a:bodyPr>
          <a:lstStyle/>
          <a:p>
            <a:r>
              <a:rPr lang="en-US" sz="800" i="1" dirty="0" err="1">
                <a:solidFill>
                  <a:srgbClr val="636466"/>
                </a:solidFill>
              </a:rPr>
              <a:t>Pincelero</a:t>
            </a:r>
            <a:r>
              <a:rPr lang="en-US" sz="800" i="1" dirty="0">
                <a:solidFill>
                  <a:srgbClr val="636466"/>
                </a:solidFill>
              </a:rPr>
              <a:t> con </a:t>
            </a:r>
            <a:r>
              <a:rPr lang="en-US" sz="800" i="1" dirty="0" err="1">
                <a:solidFill>
                  <a:srgbClr val="636466"/>
                </a:solidFill>
              </a:rPr>
              <a:t>orquídeas</a:t>
            </a:r>
            <a:r>
              <a:rPr lang="en-US" sz="800" i="1" dirty="0">
                <a:solidFill>
                  <a:srgbClr val="636466"/>
                </a:solidFill>
              </a:rPr>
              <a:t> y </a:t>
            </a:r>
            <a:r>
              <a:rPr lang="en-US" sz="800" i="1" dirty="0" err="1">
                <a:solidFill>
                  <a:srgbClr val="636466"/>
                </a:solidFill>
              </a:rPr>
              <a:t>rocas</a:t>
            </a:r>
            <a:r>
              <a:rPr lang="en-US" sz="800" dirty="0">
                <a:solidFill>
                  <a:srgbClr val="636466"/>
                </a:solidFill>
              </a:rPr>
              <a:t>, </a:t>
            </a:r>
            <a:r>
              <a:rPr lang="en-US" sz="800" dirty="0" err="1">
                <a:solidFill>
                  <a:srgbClr val="636466"/>
                </a:solidFill>
              </a:rPr>
              <a:t>Japón</a:t>
            </a:r>
            <a:r>
              <a:rPr lang="en-US" sz="800" dirty="0">
                <a:solidFill>
                  <a:srgbClr val="636466"/>
                </a:solidFill>
              </a:rPr>
              <a:t>, </a:t>
            </a:r>
          </a:p>
          <a:p>
            <a:r>
              <a:rPr lang="en-US" sz="800" dirty="0">
                <a:solidFill>
                  <a:srgbClr val="636466"/>
                </a:solidFill>
              </a:rPr>
              <a:t>s. XVIII, </a:t>
            </a:r>
            <a:r>
              <a:rPr lang="en-US" sz="800" dirty="0" err="1">
                <a:solidFill>
                  <a:srgbClr val="636466"/>
                </a:solidFill>
              </a:rPr>
              <a:t>mediados</a:t>
            </a:r>
            <a:r>
              <a:rPr lang="en-US" sz="800" dirty="0">
                <a:solidFill>
                  <a:srgbClr val="636466"/>
                </a:solidFill>
              </a:rPr>
              <a:t> del </a:t>
            </a:r>
            <a:r>
              <a:rPr lang="en-US" sz="800" dirty="0" err="1">
                <a:solidFill>
                  <a:srgbClr val="636466"/>
                </a:solidFill>
              </a:rPr>
              <a:t>periodo</a:t>
            </a:r>
            <a:r>
              <a:rPr lang="en-US" sz="800" dirty="0">
                <a:solidFill>
                  <a:srgbClr val="636466"/>
                </a:solidFill>
              </a:rPr>
              <a:t> Edo (1615–1868). </a:t>
            </a:r>
            <a:r>
              <a:rPr lang="en-US" sz="800" dirty="0" err="1">
                <a:solidFill>
                  <a:srgbClr val="636466"/>
                </a:solidFill>
              </a:rPr>
              <a:t>Bambú</a:t>
            </a:r>
            <a:r>
              <a:rPr lang="en-US" sz="800" dirty="0">
                <a:solidFill>
                  <a:srgbClr val="636466"/>
                </a:solidFill>
              </a:rPr>
              <a:t> con </a:t>
            </a:r>
            <a:r>
              <a:rPr lang="en-US" sz="800" dirty="0" err="1">
                <a:solidFill>
                  <a:srgbClr val="636466"/>
                </a:solidFill>
              </a:rPr>
              <a:t>revestimiento</a:t>
            </a:r>
            <a:r>
              <a:rPr lang="en-US" sz="800" dirty="0">
                <a:solidFill>
                  <a:srgbClr val="636466"/>
                </a:solidFill>
              </a:rPr>
              <a:t> de </a:t>
            </a:r>
            <a:r>
              <a:rPr lang="en-US" sz="800" dirty="0" err="1">
                <a:solidFill>
                  <a:srgbClr val="636466"/>
                </a:solidFill>
              </a:rPr>
              <a:t>cobre</a:t>
            </a:r>
            <a:r>
              <a:rPr lang="en-US" sz="800" dirty="0">
                <a:solidFill>
                  <a:srgbClr val="636466"/>
                </a:solidFill>
              </a:rPr>
              <a:t>. </a:t>
            </a:r>
            <a:r>
              <a:rPr lang="en-US" sz="800" dirty="0" err="1">
                <a:solidFill>
                  <a:srgbClr val="636466"/>
                </a:solidFill>
              </a:rPr>
              <a:t>Colección</a:t>
            </a:r>
            <a:r>
              <a:rPr lang="en-US" sz="800" dirty="0">
                <a:solidFill>
                  <a:srgbClr val="636466"/>
                </a:solidFill>
              </a:rPr>
              <a:t> Lutz Bamboo Collection </a:t>
            </a:r>
            <a:r>
              <a:rPr lang="en-US" sz="800" dirty="0" err="1">
                <a:solidFill>
                  <a:srgbClr val="636466"/>
                </a:solidFill>
              </a:rPr>
              <a:t>en</a:t>
            </a:r>
            <a:r>
              <a:rPr lang="en-US" sz="800" dirty="0">
                <a:solidFill>
                  <a:srgbClr val="636466"/>
                </a:solidFill>
              </a:rPr>
              <a:t> el Denver Art Museum: </a:t>
            </a:r>
            <a:r>
              <a:rPr lang="en-US" sz="800" dirty="0" err="1">
                <a:solidFill>
                  <a:srgbClr val="636466"/>
                </a:solidFill>
              </a:rPr>
              <a:t>Donación</a:t>
            </a:r>
            <a:r>
              <a:rPr lang="en-US" sz="800" dirty="0">
                <a:solidFill>
                  <a:srgbClr val="636466"/>
                </a:solidFill>
              </a:rPr>
              <a:t> de Adelle Lutz y David Byrne, 2004.564. </a:t>
            </a:r>
            <a:r>
              <a:rPr lang="en-US" sz="800" dirty="0" err="1">
                <a:solidFill>
                  <a:srgbClr val="636466"/>
                </a:solidFill>
              </a:rPr>
              <a:t>Fotografía</a:t>
            </a:r>
            <a:r>
              <a:rPr lang="en-US" sz="800" dirty="0">
                <a:solidFill>
                  <a:srgbClr val="636466"/>
                </a:solidFill>
              </a:rPr>
              <a:t> de Erik </a:t>
            </a:r>
            <a:r>
              <a:rPr lang="en-US" sz="800" dirty="0" err="1">
                <a:solidFill>
                  <a:srgbClr val="636466"/>
                </a:solidFill>
              </a:rPr>
              <a:t>Kvalsvik</a:t>
            </a:r>
            <a:r>
              <a:rPr lang="en-US" sz="800" dirty="0">
                <a:solidFill>
                  <a:srgbClr val="636466"/>
                </a:solidFill>
              </a:rPr>
              <a:t>.</a:t>
            </a:r>
          </a:p>
        </p:txBody>
      </p:sp>
      <p:pic>
        <p:nvPicPr>
          <p:cNvPr id="12" name="Picture 11">
            <a:extLst>
              <a:ext uri="{FF2B5EF4-FFF2-40B4-BE49-F238E27FC236}">
                <a16:creationId xmlns:a16="http://schemas.microsoft.com/office/drawing/2014/main" id="{D776DF7E-2519-4144-83DB-840607462E04}"/>
              </a:ext>
            </a:extLst>
          </p:cNvPr>
          <p:cNvPicPr>
            <a:picLocks noChangeAspect="1"/>
          </p:cNvPicPr>
          <p:nvPr/>
        </p:nvPicPr>
        <p:blipFill rotWithShape="1">
          <a:blip r:embed="rId4"/>
          <a:srcRect l="89112" t="44954" r="4047" b="15842"/>
          <a:stretch/>
        </p:blipFill>
        <p:spPr>
          <a:xfrm>
            <a:off x="11323674" y="1"/>
            <a:ext cx="868326" cy="1399604"/>
          </a:xfrm>
          <a:prstGeom prst="rect">
            <a:avLst/>
          </a:prstGeom>
        </p:spPr>
      </p:pic>
      <p:pic>
        <p:nvPicPr>
          <p:cNvPr id="14" name="Picture 2">
            <a:extLst>
              <a:ext uri="{FF2B5EF4-FFF2-40B4-BE49-F238E27FC236}">
                <a16:creationId xmlns:a16="http://schemas.microsoft.com/office/drawing/2014/main" id="{66549EDA-27E2-49D5-A009-47617F171D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3663" y="3258306"/>
            <a:ext cx="3048838" cy="345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98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F45E35-98DE-48B6-97BE-8B42F3604B55}"/>
              </a:ext>
            </a:extLst>
          </p:cNvPr>
          <p:cNvSpPr/>
          <p:nvPr/>
        </p:nvSpPr>
        <p:spPr>
          <a:xfrm>
            <a:off x="489694" y="2375479"/>
            <a:ext cx="11212611" cy="3570208"/>
          </a:xfrm>
          <a:prstGeom prst="rect">
            <a:avLst/>
          </a:prstGeom>
        </p:spPr>
        <p:txBody>
          <a:bodyPr wrap="square">
            <a:spAutoFit/>
          </a:bodyPr>
          <a:lstStyle/>
          <a:p>
            <a:r>
              <a:rPr lang="en-US" sz="1900" b="1" dirty="0" err="1">
                <a:solidFill>
                  <a:schemeClr val="accent2">
                    <a:lumMod val="75000"/>
                  </a:schemeClr>
                </a:solidFill>
              </a:rPr>
              <a:t>Preguntas</a:t>
            </a:r>
            <a:r>
              <a:rPr lang="en-US" sz="1900" b="1" dirty="0">
                <a:solidFill>
                  <a:schemeClr val="accent2">
                    <a:lumMod val="75000"/>
                  </a:schemeClr>
                </a:solidFill>
              </a:rPr>
              <a:t> de </a:t>
            </a:r>
            <a:r>
              <a:rPr lang="en-US" sz="1900" b="1" dirty="0" err="1">
                <a:solidFill>
                  <a:schemeClr val="accent2">
                    <a:lumMod val="75000"/>
                  </a:schemeClr>
                </a:solidFill>
              </a:rPr>
              <a:t>conversación</a:t>
            </a:r>
            <a:r>
              <a:rPr lang="en-US" sz="1900" b="1" dirty="0">
                <a:solidFill>
                  <a:schemeClr val="accent2">
                    <a:lumMod val="75000"/>
                  </a:schemeClr>
                </a:solidFill>
              </a:rPr>
              <a:t>:</a:t>
            </a:r>
          </a:p>
          <a:p>
            <a:pPr fontAlgn="base"/>
            <a:r>
              <a:rPr lang="en-US" dirty="0">
                <a:solidFill>
                  <a:schemeClr val="accent2">
                    <a:lumMod val="75000"/>
                  </a:schemeClr>
                </a:solidFill>
              </a:rPr>
              <a:t>¿</a:t>
            </a:r>
            <a:r>
              <a:rPr lang="en-US" dirty="0" err="1">
                <a:solidFill>
                  <a:schemeClr val="accent2">
                    <a:lumMod val="75000"/>
                  </a:schemeClr>
                </a:solidFill>
              </a:rPr>
              <a:t>Cómo</a:t>
            </a:r>
            <a:r>
              <a:rPr lang="en-US" dirty="0">
                <a:solidFill>
                  <a:schemeClr val="accent2">
                    <a:lumMod val="75000"/>
                  </a:schemeClr>
                </a:solidFill>
              </a:rPr>
              <a:t> defines la </a:t>
            </a:r>
            <a:r>
              <a:rPr lang="en-US" dirty="0" err="1">
                <a:solidFill>
                  <a:schemeClr val="accent2">
                    <a:lumMod val="75000"/>
                  </a:schemeClr>
                </a:solidFill>
              </a:rPr>
              <a:t>belleza</a:t>
            </a:r>
            <a:r>
              <a:rPr lang="en-US" dirty="0">
                <a:solidFill>
                  <a:schemeClr val="accent2">
                    <a:lumMod val="75000"/>
                  </a:schemeClr>
                </a:solidFill>
              </a:rPr>
              <a:t> o la </a:t>
            </a:r>
            <a:r>
              <a:rPr lang="en-US" dirty="0" err="1">
                <a:solidFill>
                  <a:schemeClr val="accent2">
                    <a:lumMod val="75000"/>
                  </a:schemeClr>
                </a:solidFill>
              </a:rPr>
              <a:t>perfección</a:t>
            </a:r>
            <a:r>
              <a:rPr lang="en-US" dirty="0">
                <a:solidFill>
                  <a:schemeClr val="accent2">
                    <a:lumMod val="75000"/>
                  </a:schemeClr>
                </a:solidFill>
              </a:rPr>
              <a:t> </a:t>
            </a:r>
            <a:r>
              <a:rPr lang="en-US" dirty="0" err="1">
                <a:solidFill>
                  <a:schemeClr val="accent2">
                    <a:lumMod val="75000"/>
                  </a:schemeClr>
                </a:solidFill>
              </a:rPr>
              <a:t>en</a:t>
            </a:r>
            <a:r>
              <a:rPr lang="en-US" dirty="0">
                <a:solidFill>
                  <a:schemeClr val="accent2">
                    <a:lumMod val="75000"/>
                  </a:schemeClr>
                </a:solidFill>
              </a:rPr>
              <a:t> </a:t>
            </a:r>
            <a:r>
              <a:rPr lang="en-US" dirty="0" err="1">
                <a:solidFill>
                  <a:schemeClr val="accent2">
                    <a:lumMod val="75000"/>
                  </a:schemeClr>
                </a:solidFill>
              </a:rPr>
              <a:t>tu</a:t>
            </a:r>
            <a:r>
              <a:rPr lang="en-US" dirty="0">
                <a:solidFill>
                  <a:schemeClr val="accent2">
                    <a:lumMod val="75000"/>
                  </a:schemeClr>
                </a:solidFill>
              </a:rPr>
              <a:t> </a:t>
            </a:r>
            <a:r>
              <a:rPr lang="en-US" dirty="0" err="1">
                <a:solidFill>
                  <a:schemeClr val="accent2">
                    <a:lumMod val="75000"/>
                  </a:schemeClr>
                </a:solidFill>
              </a:rPr>
              <a:t>vida</a:t>
            </a:r>
            <a:r>
              <a:rPr lang="en-US" dirty="0">
                <a:solidFill>
                  <a:schemeClr val="accent2">
                    <a:lumMod val="75000"/>
                  </a:schemeClr>
                </a:solidFill>
              </a:rPr>
              <a:t>?</a:t>
            </a:r>
          </a:p>
          <a:p>
            <a:pPr fontAlgn="base"/>
            <a:endParaRPr lang="en-US" sz="1900" dirty="0">
              <a:solidFill>
                <a:srgbClr val="C1623A"/>
              </a:solidFill>
              <a:latin typeface="Calibri" panose="020F0502020204030204" pitchFamily="34" charset="0"/>
            </a:endParaRPr>
          </a:p>
          <a:p>
            <a:pPr fontAlgn="base"/>
            <a:r>
              <a:rPr lang="en-US" sz="1900" dirty="0">
                <a:solidFill>
                  <a:srgbClr val="C1623A"/>
                </a:solidFill>
                <a:latin typeface="Calibri" panose="020F0502020204030204" pitchFamily="34" charset="0"/>
              </a:rPr>
              <a:t> </a:t>
            </a:r>
          </a:p>
          <a:p>
            <a:pPr fontAlgn="base"/>
            <a:endParaRPr lang="en-US" sz="1900" dirty="0">
              <a:solidFill>
                <a:srgbClr val="C1623A"/>
              </a:solidFill>
              <a:latin typeface="Calibri" panose="020F0502020204030204" pitchFamily="34" charset="0"/>
            </a:endParaRPr>
          </a:p>
          <a:p>
            <a:pPr fontAlgn="base"/>
            <a:endParaRPr lang="en-US" sz="1900" dirty="0">
              <a:solidFill>
                <a:srgbClr val="C1623A"/>
              </a:solidFill>
              <a:latin typeface="Calibri" panose="020F0502020204030204" pitchFamily="34" charset="0"/>
            </a:endParaRPr>
          </a:p>
          <a:p>
            <a:pPr fontAlgn="base"/>
            <a:endParaRPr lang="en-US" sz="1900" dirty="0">
              <a:solidFill>
                <a:srgbClr val="C1623A"/>
              </a:solidFill>
              <a:latin typeface="Calibri" panose="020F0502020204030204" pitchFamily="34" charset="0"/>
            </a:endParaRPr>
          </a:p>
          <a:p>
            <a:pPr fontAlgn="base"/>
            <a:endParaRPr lang="en-US" sz="1900" dirty="0">
              <a:solidFill>
                <a:srgbClr val="C1623A"/>
              </a:solidFill>
              <a:latin typeface="Calibri" panose="020F0502020204030204" pitchFamily="34" charset="0"/>
            </a:endParaRPr>
          </a:p>
          <a:p>
            <a:pPr fontAlgn="base"/>
            <a:endParaRPr lang="en-US" sz="1900" dirty="0">
              <a:solidFill>
                <a:srgbClr val="C1623A"/>
              </a:solidFill>
              <a:latin typeface="Calibri" panose="020F0502020204030204" pitchFamily="34" charset="0"/>
            </a:endParaRPr>
          </a:p>
          <a:p>
            <a:pPr fontAlgn="base"/>
            <a:r>
              <a:rPr lang="en-US" dirty="0">
                <a:solidFill>
                  <a:schemeClr val="accent2">
                    <a:lumMod val="75000"/>
                  </a:schemeClr>
                </a:solidFill>
              </a:rPr>
              <a:t>¿</a:t>
            </a:r>
            <a:r>
              <a:rPr lang="en-US" dirty="0" err="1">
                <a:solidFill>
                  <a:schemeClr val="accent2">
                    <a:lumMod val="75000"/>
                  </a:schemeClr>
                </a:solidFill>
              </a:rPr>
              <a:t>Qué</a:t>
            </a:r>
            <a:r>
              <a:rPr lang="en-US" dirty="0">
                <a:solidFill>
                  <a:schemeClr val="accent2">
                    <a:lumMod val="75000"/>
                  </a:schemeClr>
                </a:solidFill>
              </a:rPr>
              <a:t> crees que </a:t>
            </a:r>
            <a:r>
              <a:rPr lang="en-US" dirty="0" err="1">
                <a:solidFill>
                  <a:schemeClr val="accent2">
                    <a:lumMod val="75000"/>
                  </a:schemeClr>
                </a:solidFill>
              </a:rPr>
              <a:t>influyó</a:t>
            </a:r>
            <a:r>
              <a:rPr lang="en-US" dirty="0">
                <a:solidFill>
                  <a:schemeClr val="accent2">
                    <a:lumMod val="75000"/>
                  </a:schemeClr>
                </a:solidFill>
              </a:rPr>
              <a:t> </a:t>
            </a:r>
            <a:r>
              <a:rPr lang="en-US" dirty="0" err="1">
                <a:solidFill>
                  <a:schemeClr val="accent2">
                    <a:lumMod val="75000"/>
                  </a:schemeClr>
                </a:solidFill>
              </a:rPr>
              <a:t>en</a:t>
            </a:r>
            <a:r>
              <a:rPr lang="en-US" dirty="0">
                <a:solidFill>
                  <a:schemeClr val="accent2">
                    <a:lumMod val="75000"/>
                  </a:schemeClr>
                </a:solidFill>
              </a:rPr>
              <a:t> </a:t>
            </a:r>
            <a:r>
              <a:rPr lang="en-US" dirty="0" err="1">
                <a:solidFill>
                  <a:schemeClr val="accent2">
                    <a:lumMod val="75000"/>
                  </a:schemeClr>
                </a:solidFill>
              </a:rPr>
              <a:t>tu</a:t>
            </a:r>
            <a:r>
              <a:rPr lang="en-US" dirty="0">
                <a:solidFill>
                  <a:schemeClr val="accent2">
                    <a:lumMod val="75000"/>
                  </a:schemeClr>
                </a:solidFill>
              </a:rPr>
              <a:t> </a:t>
            </a:r>
            <a:r>
              <a:rPr lang="en-US" dirty="0" err="1">
                <a:solidFill>
                  <a:schemeClr val="accent2">
                    <a:lumMod val="75000"/>
                  </a:schemeClr>
                </a:solidFill>
              </a:rPr>
              <a:t>definición</a:t>
            </a:r>
            <a:r>
              <a:rPr lang="en-US" dirty="0">
                <a:solidFill>
                  <a:schemeClr val="accent2">
                    <a:lumMod val="75000"/>
                  </a:schemeClr>
                </a:solidFill>
              </a:rPr>
              <a:t> de </a:t>
            </a:r>
            <a:r>
              <a:rPr lang="en-US" dirty="0" err="1">
                <a:solidFill>
                  <a:schemeClr val="accent2">
                    <a:lumMod val="75000"/>
                  </a:schemeClr>
                </a:solidFill>
              </a:rPr>
              <a:t>belleza</a:t>
            </a:r>
            <a:r>
              <a:rPr lang="en-US" dirty="0">
                <a:solidFill>
                  <a:schemeClr val="accent2">
                    <a:lumMod val="75000"/>
                  </a:schemeClr>
                </a:solidFill>
              </a:rPr>
              <a:t> y </a:t>
            </a:r>
            <a:r>
              <a:rPr lang="en-US" dirty="0" err="1">
                <a:solidFill>
                  <a:schemeClr val="accent2">
                    <a:lumMod val="75000"/>
                  </a:schemeClr>
                </a:solidFill>
              </a:rPr>
              <a:t>perfección</a:t>
            </a:r>
            <a:r>
              <a:rPr lang="en-US" dirty="0">
                <a:solidFill>
                  <a:schemeClr val="accent2">
                    <a:lumMod val="75000"/>
                  </a:schemeClr>
                </a:solidFill>
              </a:rPr>
              <a:t>?</a:t>
            </a:r>
          </a:p>
          <a:p>
            <a:pPr fontAlgn="base"/>
            <a:endParaRPr lang="en-US" sz="1900" dirty="0">
              <a:solidFill>
                <a:srgbClr val="C1623A"/>
              </a:solidFill>
              <a:latin typeface="Calibri" panose="020F0502020204030204" pitchFamily="34" charset="0"/>
            </a:endParaRPr>
          </a:p>
          <a:p>
            <a:pPr fontAlgn="base"/>
            <a:endParaRPr lang="en-US" sz="1900" dirty="0">
              <a:solidFill>
                <a:srgbClr val="C1623A"/>
              </a:solidFill>
              <a:latin typeface="Calibri" panose="020F0502020204030204" pitchFamily="34" charset="0"/>
            </a:endParaRPr>
          </a:p>
        </p:txBody>
      </p:sp>
      <p:sp>
        <p:nvSpPr>
          <p:cNvPr id="7" name="Rectangle 6">
            <a:extLst>
              <a:ext uri="{FF2B5EF4-FFF2-40B4-BE49-F238E27FC236}">
                <a16:creationId xmlns:a16="http://schemas.microsoft.com/office/drawing/2014/main" id="{0977C9D2-1F07-413F-9BAF-DC0DACFAA5CC}"/>
              </a:ext>
            </a:extLst>
          </p:cNvPr>
          <p:cNvSpPr/>
          <p:nvPr/>
        </p:nvSpPr>
        <p:spPr>
          <a:xfrm>
            <a:off x="529446" y="5325541"/>
            <a:ext cx="11212611" cy="1393416"/>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E01D08D-74D8-49E5-9070-CC44B218E6C3}"/>
              </a:ext>
            </a:extLst>
          </p:cNvPr>
          <p:cNvPicPr>
            <a:picLocks noChangeAspect="1"/>
          </p:cNvPicPr>
          <p:nvPr/>
        </p:nvPicPr>
        <p:blipFill rotWithShape="1">
          <a:blip r:embed="rId2"/>
          <a:srcRect l="77180" t="33101" r="14797" b="57512"/>
          <a:stretch/>
        </p:blipFill>
        <p:spPr>
          <a:xfrm>
            <a:off x="449942" y="457929"/>
            <a:ext cx="3566737" cy="1173646"/>
          </a:xfrm>
          <a:prstGeom prst="rect">
            <a:avLst/>
          </a:prstGeom>
        </p:spPr>
      </p:pic>
      <p:pic>
        <p:nvPicPr>
          <p:cNvPr id="9" name="Picture 8">
            <a:extLst>
              <a:ext uri="{FF2B5EF4-FFF2-40B4-BE49-F238E27FC236}">
                <a16:creationId xmlns:a16="http://schemas.microsoft.com/office/drawing/2014/main" id="{7ED89E27-A195-41E9-A305-C0CC7DD3F015}"/>
              </a:ext>
            </a:extLst>
          </p:cNvPr>
          <p:cNvPicPr>
            <a:picLocks noChangeAspect="1"/>
          </p:cNvPicPr>
          <p:nvPr/>
        </p:nvPicPr>
        <p:blipFill rotWithShape="1">
          <a:blip r:embed="rId3"/>
          <a:srcRect l="89112" t="44954" r="4047" b="15842"/>
          <a:stretch/>
        </p:blipFill>
        <p:spPr>
          <a:xfrm>
            <a:off x="11323674" y="1"/>
            <a:ext cx="868326" cy="1399604"/>
          </a:xfrm>
          <a:prstGeom prst="rect">
            <a:avLst/>
          </a:prstGeom>
        </p:spPr>
      </p:pic>
      <p:sp>
        <p:nvSpPr>
          <p:cNvPr id="10" name="Rectangle 9">
            <a:extLst>
              <a:ext uri="{FF2B5EF4-FFF2-40B4-BE49-F238E27FC236}">
                <a16:creationId xmlns:a16="http://schemas.microsoft.com/office/drawing/2014/main" id="{E7E057D4-1BCF-4BC2-ACCE-1ADE68F0B8D9}"/>
              </a:ext>
            </a:extLst>
          </p:cNvPr>
          <p:cNvSpPr/>
          <p:nvPr/>
        </p:nvSpPr>
        <p:spPr>
          <a:xfrm>
            <a:off x="3856190" y="295188"/>
            <a:ext cx="7627973" cy="2200602"/>
          </a:xfrm>
          <a:prstGeom prst="rect">
            <a:avLst/>
          </a:prstGeom>
        </p:spPr>
        <p:txBody>
          <a:bodyPr wrap="square">
            <a:spAutoFit/>
          </a:bodyPr>
          <a:lstStyle/>
          <a:p>
            <a:r>
              <a:rPr lang="en-US" sz="3200" b="1" dirty="0">
                <a:solidFill>
                  <a:srgbClr val="81232C"/>
                </a:solidFill>
              </a:rPr>
              <a:t>¿</a:t>
            </a:r>
            <a:r>
              <a:rPr lang="en-US" sz="3200" b="1" dirty="0" err="1">
                <a:solidFill>
                  <a:srgbClr val="81232C"/>
                </a:solidFill>
              </a:rPr>
              <a:t>Qué</a:t>
            </a:r>
            <a:r>
              <a:rPr lang="en-US" sz="3200" b="1" dirty="0">
                <a:solidFill>
                  <a:srgbClr val="81232C"/>
                </a:solidFill>
              </a:rPr>
              <a:t> es la </a:t>
            </a:r>
            <a:r>
              <a:rPr lang="en-US" sz="3200" b="1" dirty="0" err="1">
                <a:solidFill>
                  <a:srgbClr val="81232C"/>
                </a:solidFill>
              </a:rPr>
              <a:t>belleza</a:t>
            </a:r>
            <a:r>
              <a:rPr lang="en-US" sz="3200" b="1" dirty="0">
                <a:solidFill>
                  <a:srgbClr val="81232C"/>
                </a:solidFill>
              </a:rPr>
              <a:t>? </a:t>
            </a:r>
          </a:p>
          <a:p>
            <a:pPr fontAlgn="base"/>
            <a:r>
              <a:rPr lang="en-US" sz="2000" dirty="0">
                <a:solidFill>
                  <a:srgbClr val="3F1115"/>
                </a:solidFill>
                <a:latin typeface="Calibri" panose="020F0502020204030204" pitchFamily="34" charset="0"/>
              </a:rPr>
              <a:t> </a:t>
            </a:r>
            <a:endParaRPr lang="en-US" sz="2000" b="0" i="0" dirty="0">
              <a:solidFill>
                <a:srgbClr val="3F1115"/>
              </a:solidFill>
              <a:effectLst/>
              <a:latin typeface="Calibri" panose="020F0502020204030204" pitchFamily="34" charset="0"/>
            </a:endParaRPr>
          </a:p>
          <a:p>
            <a:r>
              <a:rPr lang="en-US" sz="1700" dirty="0">
                <a:solidFill>
                  <a:srgbClr val="81232C"/>
                </a:solidFill>
              </a:rPr>
              <a:t>La </a:t>
            </a:r>
            <a:r>
              <a:rPr lang="en-US" sz="1700" dirty="0" err="1">
                <a:solidFill>
                  <a:srgbClr val="81232C"/>
                </a:solidFill>
              </a:rPr>
              <a:t>belleza</a:t>
            </a:r>
            <a:r>
              <a:rPr lang="en-US" sz="1700" dirty="0">
                <a:solidFill>
                  <a:srgbClr val="81232C"/>
                </a:solidFill>
              </a:rPr>
              <a:t> </a:t>
            </a:r>
            <a:r>
              <a:rPr lang="en-US" sz="1700" dirty="0" err="1">
                <a:solidFill>
                  <a:srgbClr val="81232C"/>
                </a:solidFill>
              </a:rPr>
              <a:t>puede</a:t>
            </a:r>
            <a:r>
              <a:rPr lang="en-US" sz="1700" dirty="0">
                <a:solidFill>
                  <a:srgbClr val="81232C"/>
                </a:solidFill>
              </a:rPr>
              <a:t> </a:t>
            </a:r>
            <a:r>
              <a:rPr lang="en-US" sz="1700" dirty="0" err="1">
                <a:solidFill>
                  <a:srgbClr val="81232C"/>
                </a:solidFill>
              </a:rPr>
              <a:t>estar</a:t>
            </a:r>
            <a:r>
              <a:rPr lang="en-US" sz="1700" dirty="0">
                <a:solidFill>
                  <a:srgbClr val="81232C"/>
                </a:solidFill>
              </a:rPr>
              <a:t> </a:t>
            </a:r>
            <a:r>
              <a:rPr lang="en-US" sz="1700" dirty="0" err="1">
                <a:solidFill>
                  <a:srgbClr val="81232C"/>
                </a:solidFill>
              </a:rPr>
              <a:t>en</a:t>
            </a:r>
            <a:r>
              <a:rPr lang="en-US" sz="1700" dirty="0">
                <a:solidFill>
                  <a:srgbClr val="81232C"/>
                </a:solidFill>
              </a:rPr>
              <a:t> el </a:t>
            </a:r>
            <a:r>
              <a:rPr lang="en-US" sz="1700" dirty="0" err="1">
                <a:solidFill>
                  <a:srgbClr val="81232C"/>
                </a:solidFill>
              </a:rPr>
              <a:t>ojo</a:t>
            </a:r>
            <a:r>
              <a:rPr lang="en-US" sz="1700" dirty="0">
                <a:solidFill>
                  <a:srgbClr val="81232C"/>
                </a:solidFill>
              </a:rPr>
              <a:t> del </a:t>
            </a:r>
            <a:r>
              <a:rPr lang="en-US" sz="1700" dirty="0" err="1">
                <a:solidFill>
                  <a:srgbClr val="81232C"/>
                </a:solidFill>
              </a:rPr>
              <a:t>espectador</a:t>
            </a:r>
            <a:r>
              <a:rPr lang="en-US" sz="1700" dirty="0">
                <a:solidFill>
                  <a:srgbClr val="81232C"/>
                </a:solidFill>
              </a:rPr>
              <a:t>, </a:t>
            </a:r>
            <a:r>
              <a:rPr lang="en-US" sz="1700" dirty="0" err="1">
                <a:solidFill>
                  <a:srgbClr val="81232C"/>
                </a:solidFill>
              </a:rPr>
              <a:t>pero</a:t>
            </a:r>
            <a:r>
              <a:rPr lang="en-US" sz="1700" dirty="0">
                <a:solidFill>
                  <a:srgbClr val="81232C"/>
                </a:solidFill>
              </a:rPr>
              <a:t> </a:t>
            </a:r>
            <a:r>
              <a:rPr lang="en-US" sz="1700" dirty="0" err="1">
                <a:solidFill>
                  <a:srgbClr val="81232C"/>
                </a:solidFill>
              </a:rPr>
              <a:t>nuestra</a:t>
            </a:r>
            <a:r>
              <a:rPr lang="en-US" sz="1700" dirty="0">
                <a:solidFill>
                  <a:srgbClr val="81232C"/>
                </a:solidFill>
              </a:rPr>
              <a:t> </a:t>
            </a:r>
            <a:r>
              <a:rPr lang="en-US" sz="1700" dirty="0" err="1">
                <a:solidFill>
                  <a:srgbClr val="81232C"/>
                </a:solidFill>
              </a:rPr>
              <a:t>percepción</a:t>
            </a:r>
            <a:r>
              <a:rPr lang="en-US" sz="1700" dirty="0">
                <a:solidFill>
                  <a:srgbClr val="81232C"/>
                </a:solidFill>
              </a:rPr>
              <a:t> de la </a:t>
            </a:r>
            <a:r>
              <a:rPr lang="en-US" sz="1700" dirty="0" err="1">
                <a:solidFill>
                  <a:srgbClr val="81232C"/>
                </a:solidFill>
              </a:rPr>
              <a:t>belleza</a:t>
            </a:r>
            <a:r>
              <a:rPr lang="en-US" sz="1700" dirty="0">
                <a:solidFill>
                  <a:srgbClr val="81232C"/>
                </a:solidFill>
              </a:rPr>
              <a:t> </a:t>
            </a:r>
            <a:r>
              <a:rPr lang="en-US" sz="1700" dirty="0" err="1">
                <a:solidFill>
                  <a:srgbClr val="81232C"/>
                </a:solidFill>
              </a:rPr>
              <a:t>está</a:t>
            </a:r>
            <a:r>
              <a:rPr lang="en-US" sz="1700" dirty="0">
                <a:solidFill>
                  <a:srgbClr val="81232C"/>
                </a:solidFill>
              </a:rPr>
              <a:t> a menudo </a:t>
            </a:r>
            <a:r>
              <a:rPr lang="en-US" sz="1700" dirty="0" err="1">
                <a:solidFill>
                  <a:srgbClr val="81232C"/>
                </a:solidFill>
              </a:rPr>
              <a:t>guiada</a:t>
            </a:r>
            <a:r>
              <a:rPr lang="en-US" sz="1700" dirty="0">
                <a:solidFill>
                  <a:srgbClr val="81232C"/>
                </a:solidFill>
              </a:rPr>
              <a:t> por </a:t>
            </a:r>
            <a:r>
              <a:rPr lang="en-US" sz="1700" dirty="0" err="1">
                <a:solidFill>
                  <a:srgbClr val="81232C"/>
                </a:solidFill>
              </a:rPr>
              <a:t>influencias</a:t>
            </a:r>
            <a:r>
              <a:rPr lang="en-US" sz="1700" dirty="0">
                <a:solidFill>
                  <a:srgbClr val="81232C"/>
                </a:solidFill>
              </a:rPr>
              <a:t> </a:t>
            </a:r>
            <a:r>
              <a:rPr lang="en-US" sz="1700" dirty="0" err="1">
                <a:solidFill>
                  <a:srgbClr val="81232C"/>
                </a:solidFill>
              </a:rPr>
              <a:t>culturales</a:t>
            </a:r>
            <a:r>
              <a:rPr lang="en-US" sz="1700" dirty="0">
                <a:solidFill>
                  <a:srgbClr val="81232C"/>
                </a:solidFill>
              </a:rPr>
              <a:t>. Los </a:t>
            </a:r>
            <a:r>
              <a:rPr lang="en-US" sz="1700" dirty="0" err="1">
                <a:solidFill>
                  <a:srgbClr val="81232C"/>
                </a:solidFill>
              </a:rPr>
              <a:t>estándares</a:t>
            </a:r>
            <a:r>
              <a:rPr lang="en-US" sz="1700" dirty="0">
                <a:solidFill>
                  <a:srgbClr val="81232C"/>
                </a:solidFill>
              </a:rPr>
              <a:t> para la </a:t>
            </a:r>
            <a:r>
              <a:rPr lang="en-US" sz="1700" dirty="0" err="1">
                <a:solidFill>
                  <a:srgbClr val="81232C"/>
                </a:solidFill>
              </a:rPr>
              <a:t>estética</a:t>
            </a:r>
            <a:r>
              <a:rPr lang="en-US" sz="1700" dirty="0">
                <a:solidFill>
                  <a:srgbClr val="81232C"/>
                </a:solidFill>
              </a:rPr>
              <a:t> (el </a:t>
            </a:r>
            <a:r>
              <a:rPr lang="en-US" sz="1700" dirty="0" err="1">
                <a:solidFill>
                  <a:srgbClr val="81232C"/>
                </a:solidFill>
              </a:rPr>
              <a:t>aspecto</a:t>
            </a:r>
            <a:r>
              <a:rPr lang="en-US" sz="1700" dirty="0">
                <a:solidFill>
                  <a:srgbClr val="81232C"/>
                </a:solidFill>
              </a:rPr>
              <a:t> de una </a:t>
            </a:r>
            <a:r>
              <a:rPr lang="en-US" sz="1700" dirty="0" err="1">
                <a:solidFill>
                  <a:srgbClr val="81232C"/>
                </a:solidFill>
              </a:rPr>
              <a:t>cosa</a:t>
            </a:r>
            <a:r>
              <a:rPr lang="en-US" sz="1700" dirty="0">
                <a:solidFill>
                  <a:srgbClr val="81232C"/>
                </a:solidFill>
              </a:rPr>
              <a:t>) </a:t>
            </a:r>
            <a:r>
              <a:rPr lang="en-US" sz="1700" dirty="0" err="1">
                <a:solidFill>
                  <a:srgbClr val="81232C"/>
                </a:solidFill>
              </a:rPr>
              <a:t>cambian</a:t>
            </a:r>
            <a:r>
              <a:rPr lang="en-US" sz="1700" dirty="0">
                <a:solidFill>
                  <a:srgbClr val="81232C"/>
                </a:solidFill>
              </a:rPr>
              <a:t> de un </a:t>
            </a:r>
            <a:r>
              <a:rPr lang="en-US" sz="1700" dirty="0" err="1">
                <a:solidFill>
                  <a:srgbClr val="81232C"/>
                </a:solidFill>
              </a:rPr>
              <a:t>área</a:t>
            </a:r>
            <a:r>
              <a:rPr lang="en-US" sz="1700" dirty="0">
                <a:solidFill>
                  <a:srgbClr val="81232C"/>
                </a:solidFill>
              </a:rPr>
              <a:t> a </a:t>
            </a:r>
            <a:r>
              <a:rPr lang="en-US" sz="1700" dirty="0" err="1">
                <a:solidFill>
                  <a:srgbClr val="81232C"/>
                </a:solidFill>
              </a:rPr>
              <a:t>otra</a:t>
            </a:r>
            <a:r>
              <a:rPr lang="en-US" sz="1700" dirty="0">
                <a:solidFill>
                  <a:srgbClr val="81232C"/>
                </a:solidFill>
              </a:rPr>
              <a:t>; lo que una </a:t>
            </a:r>
            <a:r>
              <a:rPr lang="en-US" sz="1700" dirty="0" err="1">
                <a:solidFill>
                  <a:srgbClr val="81232C"/>
                </a:solidFill>
              </a:rPr>
              <a:t>comunidad</a:t>
            </a:r>
            <a:r>
              <a:rPr lang="en-US" sz="1700" dirty="0">
                <a:solidFill>
                  <a:srgbClr val="81232C"/>
                </a:solidFill>
              </a:rPr>
              <a:t> </a:t>
            </a:r>
            <a:r>
              <a:rPr lang="en-US" sz="1700" dirty="0" err="1">
                <a:solidFill>
                  <a:srgbClr val="81232C"/>
                </a:solidFill>
              </a:rPr>
              <a:t>admira</a:t>
            </a:r>
            <a:r>
              <a:rPr lang="en-US" sz="1700" dirty="0">
                <a:solidFill>
                  <a:srgbClr val="81232C"/>
                </a:solidFill>
              </a:rPr>
              <a:t> </a:t>
            </a:r>
            <a:r>
              <a:rPr lang="en-US" sz="1700" dirty="0" err="1">
                <a:solidFill>
                  <a:srgbClr val="81232C"/>
                </a:solidFill>
              </a:rPr>
              <a:t>puede</a:t>
            </a:r>
            <a:r>
              <a:rPr lang="en-US" sz="1700" dirty="0">
                <a:solidFill>
                  <a:srgbClr val="81232C"/>
                </a:solidFill>
              </a:rPr>
              <a:t> ser </a:t>
            </a:r>
            <a:r>
              <a:rPr lang="en-US" sz="1700" dirty="0" err="1">
                <a:solidFill>
                  <a:srgbClr val="81232C"/>
                </a:solidFill>
              </a:rPr>
              <a:t>repulsivo</a:t>
            </a:r>
            <a:r>
              <a:rPr lang="en-US" sz="1700" dirty="0">
                <a:solidFill>
                  <a:srgbClr val="81232C"/>
                </a:solidFill>
              </a:rPr>
              <a:t> para </a:t>
            </a:r>
            <a:r>
              <a:rPr lang="en-US" sz="1700" dirty="0" err="1">
                <a:solidFill>
                  <a:srgbClr val="81232C"/>
                </a:solidFill>
              </a:rPr>
              <a:t>otro</a:t>
            </a:r>
            <a:r>
              <a:rPr lang="en-US" sz="1700" dirty="0">
                <a:solidFill>
                  <a:srgbClr val="81232C"/>
                </a:solidFill>
              </a:rPr>
              <a:t> </a:t>
            </a:r>
            <a:r>
              <a:rPr lang="en-US" sz="1700" dirty="0" err="1">
                <a:solidFill>
                  <a:srgbClr val="81232C"/>
                </a:solidFill>
              </a:rPr>
              <a:t>grupo</a:t>
            </a:r>
            <a:r>
              <a:rPr lang="en-US" sz="1700" dirty="0">
                <a:solidFill>
                  <a:srgbClr val="81232C"/>
                </a:solidFill>
              </a:rPr>
              <a:t> de personas. La </a:t>
            </a:r>
            <a:r>
              <a:rPr lang="en-US" sz="1700" dirty="0" err="1">
                <a:solidFill>
                  <a:srgbClr val="81232C"/>
                </a:solidFill>
              </a:rPr>
              <a:t>belleza</a:t>
            </a:r>
            <a:r>
              <a:rPr lang="en-US" sz="1700" dirty="0">
                <a:solidFill>
                  <a:srgbClr val="81232C"/>
                </a:solidFill>
              </a:rPr>
              <a:t> es una </a:t>
            </a:r>
            <a:r>
              <a:rPr lang="en-US" sz="1700" dirty="0" err="1">
                <a:solidFill>
                  <a:srgbClr val="81232C"/>
                </a:solidFill>
              </a:rPr>
              <a:t>preferencia</a:t>
            </a:r>
            <a:r>
              <a:rPr lang="en-US" sz="1700" dirty="0">
                <a:solidFill>
                  <a:srgbClr val="81232C"/>
                </a:solidFill>
              </a:rPr>
              <a:t> personal, </a:t>
            </a:r>
            <a:r>
              <a:rPr lang="en-US" sz="1700" dirty="0" err="1">
                <a:solidFill>
                  <a:srgbClr val="81232C"/>
                </a:solidFill>
              </a:rPr>
              <a:t>pero</a:t>
            </a:r>
            <a:r>
              <a:rPr lang="en-US" sz="1700" dirty="0">
                <a:solidFill>
                  <a:srgbClr val="81232C"/>
                </a:solidFill>
              </a:rPr>
              <a:t> </a:t>
            </a:r>
            <a:r>
              <a:rPr lang="en-US" sz="1700" dirty="0" err="1">
                <a:solidFill>
                  <a:srgbClr val="81232C"/>
                </a:solidFill>
              </a:rPr>
              <a:t>también</a:t>
            </a:r>
            <a:r>
              <a:rPr lang="en-US" sz="1700" dirty="0">
                <a:solidFill>
                  <a:srgbClr val="81232C"/>
                </a:solidFill>
              </a:rPr>
              <a:t> </a:t>
            </a:r>
            <a:r>
              <a:rPr lang="en-US" sz="1700" dirty="0" err="1">
                <a:solidFill>
                  <a:srgbClr val="81232C"/>
                </a:solidFill>
              </a:rPr>
              <a:t>está</a:t>
            </a:r>
            <a:r>
              <a:rPr lang="en-US" sz="1700" dirty="0">
                <a:solidFill>
                  <a:srgbClr val="81232C"/>
                </a:solidFill>
              </a:rPr>
              <a:t> </a:t>
            </a:r>
            <a:r>
              <a:rPr lang="en-US" sz="1700" dirty="0" err="1">
                <a:solidFill>
                  <a:srgbClr val="81232C"/>
                </a:solidFill>
              </a:rPr>
              <a:t>conectada</a:t>
            </a:r>
            <a:r>
              <a:rPr lang="en-US" sz="1700" dirty="0">
                <a:solidFill>
                  <a:srgbClr val="81232C"/>
                </a:solidFill>
              </a:rPr>
              <a:t> con </a:t>
            </a:r>
            <a:r>
              <a:rPr lang="en-US" sz="1700" dirty="0" err="1">
                <a:solidFill>
                  <a:srgbClr val="81232C"/>
                </a:solidFill>
              </a:rPr>
              <a:t>nuestras</a:t>
            </a:r>
            <a:r>
              <a:rPr lang="en-US" sz="1700" dirty="0">
                <a:solidFill>
                  <a:srgbClr val="81232C"/>
                </a:solidFill>
              </a:rPr>
              <a:t> </a:t>
            </a:r>
            <a:r>
              <a:rPr lang="en-US" sz="1700" dirty="0" err="1">
                <a:solidFill>
                  <a:srgbClr val="81232C"/>
                </a:solidFill>
              </a:rPr>
              <a:t>diferentes</a:t>
            </a:r>
            <a:r>
              <a:rPr lang="en-US" sz="1700" dirty="0">
                <a:solidFill>
                  <a:srgbClr val="81232C"/>
                </a:solidFill>
              </a:rPr>
              <a:t> </a:t>
            </a:r>
            <a:r>
              <a:rPr lang="en-US" sz="1700" dirty="0" err="1">
                <a:solidFill>
                  <a:srgbClr val="81232C"/>
                </a:solidFill>
              </a:rPr>
              <a:t>culturas</a:t>
            </a:r>
            <a:r>
              <a:rPr lang="en-US" sz="1700" dirty="0">
                <a:solidFill>
                  <a:srgbClr val="81232C"/>
                </a:solidFill>
              </a:rPr>
              <a:t>.</a:t>
            </a:r>
            <a:endParaRPr lang="en-US" sz="1700" dirty="0">
              <a:solidFill>
                <a:srgbClr val="81232C"/>
              </a:solidFill>
              <a:latin typeface="Calibri" panose="020F0502020204030204" pitchFamily="34" charset="0"/>
            </a:endParaRPr>
          </a:p>
        </p:txBody>
      </p:sp>
      <p:sp>
        <p:nvSpPr>
          <p:cNvPr id="11" name="Rectangle 10">
            <a:extLst>
              <a:ext uri="{FF2B5EF4-FFF2-40B4-BE49-F238E27FC236}">
                <a16:creationId xmlns:a16="http://schemas.microsoft.com/office/drawing/2014/main" id="{9F02A0AE-48B4-4EA7-91A8-E97116CEC0C3}"/>
              </a:ext>
            </a:extLst>
          </p:cNvPr>
          <p:cNvSpPr/>
          <p:nvPr/>
        </p:nvSpPr>
        <p:spPr>
          <a:xfrm>
            <a:off x="489694" y="3188221"/>
            <a:ext cx="11212611" cy="1393416"/>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50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AC1C7E6-1A1F-4AB1-821B-4E3B686A35D8}"/>
              </a:ext>
            </a:extLst>
          </p:cNvPr>
          <p:cNvSpPr/>
          <p:nvPr/>
        </p:nvSpPr>
        <p:spPr>
          <a:xfrm>
            <a:off x="118052" y="5620346"/>
            <a:ext cx="9399652" cy="1171860"/>
          </a:xfrm>
          <a:prstGeom prst="rect">
            <a:avLst/>
          </a:prstGeom>
          <a:solidFill>
            <a:srgbClr val="63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F250869-8A34-4E5A-BB19-1DDF03E6EFCD}"/>
              </a:ext>
            </a:extLst>
          </p:cNvPr>
          <p:cNvSpPr/>
          <p:nvPr/>
        </p:nvSpPr>
        <p:spPr>
          <a:xfrm>
            <a:off x="118052" y="4640316"/>
            <a:ext cx="9399652" cy="1171860"/>
          </a:xfrm>
          <a:prstGeom prst="rect">
            <a:avLst/>
          </a:prstGeom>
          <a:solidFill>
            <a:srgbClr val="68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BAD4F02-06E0-4896-B07E-2BCD918D34BE}"/>
              </a:ext>
            </a:extLst>
          </p:cNvPr>
          <p:cNvSpPr/>
          <p:nvPr/>
        </p:nvSpPr>
        <p:spPr>
          <a:xfrm>
            <a:off x="118052" y="3471320"/>
            <a:ext cx="9399652" cy="1171860"/>
          </a:xfrm>
          <a:prstGeom prst="rect">
            <a:avLst/>
          </a:prstGeom>
          <a:solidFill>
            <a:srgbClr val="DCA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764B38D-55F0-4101-88AF-EF9A9EEB50B5}"/>
              </a:ext>
            </a:extLst>
          </p:cNvPr>
          <p:cNvSpPr/>
          <p:nvPr/>
        </p:nvSpPr>
        <p:spPr>
          <a:xfrm>
            <a:off x="125450" y="2415500"/>
            <a:ext cx="9399652" cy="1171860"/>
          </a:xfrm>
          <a:prstGeom prst="rect">
            <a:avLst/>
          </a:prstGeom>
          <a:solidFill>
            <a:srgbClr val="D56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564D33C-14A1-4605-ACD9-833DFA49007B}"/>
              </a:ext>
            </a:extLst>
          </p:cNvPr>
          <p:cNvSpPr/>
          <p:nvPr/>
        </p:nvSpPr>
        <p:spPr>
          <a:xfrm>
            <a:off x="118052" y="1509916"/>
            <a:ext cx="9399652" cy="1171860"/>
          </a:xfrm>
          <a:prstGeom prst="rect">
            <a:avLst/>
          </a:prstGeom>
          <a:solidFill>
            <a:srgbClr val="C16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2A120AC-AADC-44A8-82AF-F97C3CB087CB}"/>
              </a:ext>
            </a:extLst>
          </p:cNvPr>
          <p:cNvSpPr/>
          <p:nvPr/>
        </p:nvSpPr>
        <p:spPr>
          <a:xfrm>
            <a:off x="0" y="168925"/>
            <a:ext cx="11323674" cy="646331"/>
          </a:xfrm>
          <a:prstGeom prst="rect">
            <a:avLst/>
          </a:prstGeom>
        </p:spPr>
        <p:txBody>
          <a:bodyPr wrap="square">
            <a:spAutoFit/>
          </a:bodyPr>
          <a:lstStyle/>
          <a:p>
            <a:r>
              <a:rPr lang="en-US" dirty="0" err="1">
                <a:solidFill>
                  <a:schemeClr val="accent2">
                    <a:lumMod val="75000"/>
                  </a:schemeClr>
                </a:solidFill>
              </a:rPr>
              <a:t>Muchos</a:t>
            </a:r>
            <a:r>
              <a:rPr lang="en-US" dirty="0">
                <a:solidFill>
                  <a:schemeClr val="accent2">
                    <a:lumMod val="75000"/>
                  </a:schemeClr>
                </a:solidFill>
              </a:rPr>
              <a:t> </a:t>
            </a:r>
            <a:r>
              <a:rPr lang="en-US" dirty="0" err="1">
                <a:solidFill>
                  <a:schemeClr val="accent2">
                    <a:lumMod val="75000"/>
                  </a:schemeClr>
                </a:solidFill>
              </a:rPr>
              <a:t>estilos</a:t>
            </a:r>
            <a:r>
              <a:rPr lang="en-US" dirty="0">
                <a:solidFill>
                  <a:schemeClr val="accent2">
                    <a:lumMod val="75000"/>
                  </a:schemeClr>
                </a:solidFill>
              </a:rPr>
              <a:t> </a:t>
            </a:r>
            <a:r>
              <a:rPr lang="en-US" dirty="0" err="1">
                <a:solidFill>
                  <a:schemeClr val="accent2">
                    <a:lumMod val="75000"/>
                  </a:schemeClr>
                </a:solidFill>
              </a:rPr>
              <a:t>japoneses</a:t>
            </a:r>
            <a:r>
              <a:rPr lang="en-US" dirty="0">
                <a:solidFill>
                  <a:schemeClr val="accent2">
                    <a:lumMod val="75000"/>
                  </a:schemeClr>
                </a:solidFill>
              </a:rPr>
              <a:t> </a:t>
            </a:r>
            <a:r>
              <a:rPr lang="en-US" dirty="0" err="1">
                <a:solidFill>
                  <a:schemeClr val="accent2">
                    <a:lumMod val="75000"/>
                  </a:schemeClr>
                </a:solidFill>
              </a:rPr>
              <a:t>tradicionales</a:t>
            </a:r>
            <a:r>
              <a:rPr lang="en-US" dirty="0">
                <a:solidFill>
                  <a:schemeClr val="accent2">
                    <a:lumMod val="75000"/>
                  </a:schemeClr>
                </a:solidFill>
              </a:rPr>
              <a:t> y </a:t>
            </a:r>
            <a:r>
              <a:rPr lang="en-US" dirty="0" err="1">
                <a:solidFill>
                  <a:schemeClr val="accent2">
                    <a:lumMod val="75000"/>
                  </a:schemeClr>
                </a:solidFill>
              </a:rPr>
              <a:t>formas</a:t>
            </a:r>
            <a:r>
              <a:rPr lang="en-US" dirty="0">
                <a:solidFill>
                  <a:schemeClr val="accent2">
                    <a:lumMod val="75000"/>
                  </a:schemeClr>
                </a:solidFill>
              </a:rPr>
              <a:t> </a:t>
            </a:r>
            <a:r>
              <a:rPr lang="en-US" dirty="0" err="1">
                <a:solidFill>
                  <a:schemeClr val="accent2">
                    <a:lumMod val="75000"/>
                  </a:schemeClr>
                </a:solidFill>
              </a:rPr>
              <a:t>artísticas</a:t>
            </a:r>
            <a:r>
              <a:rPr lang="en-US" dirty="0">
                <a:solidFill>
                  <a:schemeClr val="accent2">
                    <a:lumMod val="75000"/>
                  </a:schemeClr>
                </a:solidFill>
              </a:rPr>
              <a:t> </a:t>
            </a:r>
            <a:r>
              <a:rPr lang="en-US" dirty="0" err="1">
                <a:solidFill>
                  <a:schemeClr val="accent2">
                    <a:lumMod val="75000"/>
                  </a:schemeClr>
                </a:solidFill>
              </a:rPr>
              <a:t>corresponden</a:t>
            </a:r>
            <a:r>
              <a:rPr lang="en-US" dirty="0">
                <a:solidFill>
                  <a:schemeClr val="accent2">
                    <a:lumMod val="75000"/>
                  </a:schemeClr>
                </a:solidFill>
              </a:rPr>
              <a:t> a la </a:t>
            </a:r>
            <a:r>
              <a:rPr lang="en-US" dirty="0" err="1">
                <a:solidFill>
                  <a:schemeClr val="accent2">
                    <a:lumMod val="75000"/>
                  </a:schemeClr>
                </a:solidFill>
              </a:rPr>
              <a:t>categoría</a:t>
            </a:r>
            <a:r>
              <a:rPr lang="en-US" dirty="0">
                <a:solidFill>
                  <a:schemeClr val="accent2">
                    <a:lumMod val="75000"/>
                  </a:schemeClr>
                </a:solidFill>
              </a:rPr>
              <a:t> </a:t>
            </a:r>
            <a:r>
              <a:rPr lang="en-US" dirty="0" err="1">
                <a:solidFill>
                  <a:schemeClr val="accent2">
                    <a:lumMod val="75000"/>
                  </a:schemeClr>
                </a:solidFill>
              </a:rPr>
              <a:t>estética</a:t>
            </a:r>
            <a:r>
              <a:rPr lang="en-US" dirty="0">
                <a:solidFill>
                  <a:schemeClr val="accent2">
                    <a:lumMod val="75000"/>
                  </a:schemeClr>
                </a:solidFill>
              </a:rPr>
              <a:t> de </a:t>
            </a:r>
            <a:r>
              <a:rPr lang="en-US" dirty="0" err="1">
                <a:solidFill>
                  <a:schemeClr val="accent2">
                    <a:lumMod val="75000"/>
                  </a:schemeClr>
                </a:solidFill>
              </a:rPr>
              <a:t>wabi-sabi</a:t>
            </a:r>
            <a:r>
              <a:rPr lang="en-US" dirty="0">
                <a:solidFill>
                  <a:schemeClr val="accent2">
                    <a:lumMod val="75000"/>
                  </a:schemeClr>
                </a:solidFill>
              </a:rPr>
              <a:t> y </a:t>
            </a:r>
            <a:r>
              <a:rPr lang="en-US" dirty="0" err="1">
                <a:solidFill>
                  <a:schemeClr val="accent2">
                    <a:lumMod val="75000"/>
                  </a:schemeClr>
                </a:solidFill>
              </a:rPr>
              <a:t>adoptan</a:t>
            </a:r>
            <a:r>
              <a:rPr lang="en-US" dirty="0">
                <a:solidFill>
                  <a:schemeClr val="accent2">
                    <a:lumMod val="75000"/>
                  </a:schemeClr>
                </a:solidFill>
              </a:rPr>
              <a:t> la </a:t>
            </a:r>
            <a:r>
              <a:rPr lang="en-US" dirty="0" err="1">
                <a:solidFill>
                  <a:schemeClr val="accent2">
                    <a:lumMod val="75000"/>
                  </a:schemeClr>
                </a:solidFill>
              </a:rPr>
              <a:t>imperfección</a:t>
            </a:r>
            <a:r>
              <a:rPr lang="en-US" dirty="0">
                <a:solidFill>
                  <a:schemeClr val="accent2">
                    <a:lumMod val="75000"/>
                  </a:schemeClr>
                </a:solidFill>
              </a:rPr>
              <a:t> y la </a:t>
            </a:r>
            <a:r>
              <a:rPr lang="en-US" dirty="0" err="1">
                <a:solidFill>
                  <a:schemeClr val="accent2">
                    <a:lumMod val="75000"/>
                  </a:schemeClr>
                </a:solidFill>
              </a:rPr>
              <a:t>transitoriedad</a:t>
            </a:r>
            <a:r>
              <a:rPr lang="en-US" dirty="0">
                <a:solidFill>
                  <a:schemeClr val="accent2">
                    <a:lumMod val="75000"/>
                  </a:schemeClr>
                </a:solidFill>
              </a:rPr>
              <a:t> de </a:t>
            </a:r>
            <a:r>
              <a:rPr lang="en-US" dirty="0" err="1">
                <a:solidFill>
                  <a:schemeClr val="accent2">
                    <a:lumMod val="75000"/>
                  </a:schemeClr>
                </a:solidFill>
              </a:rPr>
              <a:t>diferentes</a:t>
            </a:r>
            <a:r>
              <a:rPr lang="en-US" dirty="0">
                <a:solidFill>
                  <a:schemeClr val="accent2">
                    <a:lumMod val="75000"/>
                  </a:schemeClr>
                </a:solidFill>
              </a:rPr>
              <a:t> </a:t>
            </a:r>
            <a:r>
              <a:rPr lang="en-US" dirty="0" err="1">
                <a:solidFill>
                  <a:schemeClr val="accent2">
                    <a:lumMod val="75000"/>
                  </a:schemeClr>
                </a:solidFill>
              </a:rPr>
              <a:t>maneras</a:t>
            </a:r>
            <a:r>
              <a:rPr lang="en-US" dirty="0">
                <a:solidFill>
                  <a:schemeClr val="accent2">
                    <a:lumMod val="75000"/>
                  </a:schemeClr>
                </a:solidFill>
              </a:rPr>
              <a:t>.</a:t>
            </a:r>
          </a:p>
        </p:txBody>
      </p:sp>
      <p:sp>
        <p:nvSpPr>
          <p:cNvPr id="3" name="Rectangle 2">
            <a:extLst>
              <a:ext uri="{FF2B5EF4-FFF2-40B4-BE49-F238E27FC236}">
                <a16:creationId xmlns:a16="http://schemas.microsoft.com/office/drawing/2014/main" id="{58AD8326-7CE5-441D-8609-1BEA6D67656A}"/>
              </a:ext>
            </a:extLst>
          </p:cNvPr>
          <p:cNvSpPr/>
          <p:nvPr/>
        </p:nvSpPr>
        <p:spPr>
          <a:xfrm>
            <a:off x="54293" y="1516065"/>
            <a:ext cx="5342289" cy="4893647"/>
          </a:xfrm>
          <a:prstGeom prst="rect">
            <a:avLst/>
          </a:prstGeom>
        </p:spPr>
        <p:txBody>
          <a:bodyPr wrap="square">
            <a:spAutoFit/>
          </a:bodyPr>
          <a:lstStyle/>
          <a:p>
            <a:pPr fontAlgn="base"/>
            <a:r>
              <a:rPr lang="en-US" sz="1500" b="1" dirty="0" err="1">
                <a:solidFill>
                  <a:schemeClr val="bg1"/>
                </a:solidFill>
                <a:latin typeface="Calibri" panose="020F0502020204030204" pitchFamily="34" charset="0"/>
                <a:hlinkClick r:id="rId3">
                  <a:extLst>
                    <a:ext uri="{A12FA001-AC4F-418D-AE19-62706E023703}">
                      <ahyp:hlinkClr xmlns:ahyp="http://schemas.microsoft.com/office/drawing/2018/hyperlinkcolor" val="tx"/>
                    </a:ext>
                  </a:extLst>
                </a:hlinkClick>
              </a:rPr>
              <a:t>Wabi-sab</a:t>
            </a:r>
            <a:r>
              <a:rPr lang="en-US" sz="1500" dirty="0" err="1">
                <a:solidFill>
                  <a:schemeClr val="bg1"/>
                </a:solidFill>
                <a:latin typeface="Calibri" panose="020F0502020204030204" pitchFamily="34" charset="0"/>
                <a:hlinkClick r:id="rId3">
                  <a:extLst>
                    <a:ext uri="{A12FA001-AC4F-418D-AE19-62706E023703}">
                      <ahyp:hlinkClr xmlns:ahyp="http://schemas.microsoft.com/office/drawing/2018/hyperlinkcolor" val="tx"/>
                    </a:ext>
                  </a:extLst>
                </a:hlinkClick>
              </a:rPr>
              <a:t>i</a:t>
            </a:r>
            <a:r>
              <a:rPr lang="en-US" sz="1500" dirty="0">
                <a:solidFill>
                  <a:schemeClr val="bg1"/>
                </a:solidFill>
                <a:latin typeface="Calibri" panose="020F0502020204030204" pitchFamily="34" charset="0"/>
              </a:rPr>
              <a:t>- </a:t>
            </a:r>
            <a:r>
              <a:rPr lang="en-US" sz="1500" dirty="0">
                <a:solidFill>
                  <a:schemeClr val="bg1"/>
                </a:solidFill>
              </a:rPr>
              <a:t>una idea </a:t>
            </a:r>
            <a:r>
              <a:rPr lang="en-US" sz="1500" dirty="0" err="1">
                <a:solidFill>
                  <a:schemeClr val="bg1"/>
                </a:solidFill>
              </a:rPr>
              <a:t>sutil</a:t>
            </a:r>
            <a:r>
              <a:rPr lang="en-US" sz="1500" dirty="0">
                <a:solidFill>
                  <a:schemeClr val="bg1"/>
                </a:solidFill>
              </a:rPr>
              <a:t> y </a:t>
            </a:r>
            <a:r>
              <a:rPr lang="en-US" sz="1500" dirty="0" err="1">
                <a:solidFill>
                  <a:schemeClr val="bg1"/>
                </a:solidFill>
              </a:rPr>
              <a:t>compleja</a:t>
            </a:r>
            <a:r>
              <a:rPr lang="en-US" sz="1500" dirty="0">
                <a:solidFill>
                  <a:schemeClr val="bg1"/>
                </a:solidFill>
              </a:rPr>
              <a:t> que </a:t>
            </a:r>
            <a:r>
              <a:rPr lang="en-US" sz="1500" dirty="0" err="1">
                <a:solidFill>
                  <a:schemeClr val="bg1"/>
                </a:solidFill>
              </a:rPr>
              <a:t>engloba</a:t>
            </a:r>
            <a:r>
              <a:rPr lang="en-US" sz="1500" dirty="0">
                <a:solidFill>
                  <a:schemeClr val="bg1"/>
                </a:solidFill>
              </a:rPr>
              <a:t> una </a:t>
            </a:r>
            <a:r>
              <a:rPr lang="en-US" sz="1500" dirty="0" err="1">
                <a:solidFill>
                  <a:schemeClr val="bg1"/>
                </a:solidFill>
              </a:rPr>
              <a:t>paz</a:t>
            </a:r>
            <a:r>
              <a:rPr lang="en-US" sz="1500" dirty="0">
                <a:solidFill>
                  <a:schemeClr val="bg1"/>
                </a:solidFill>
              </a:rPr>
              <a:t> y </a:t>
            </a:r>
            <a:r>
              <a:rPr lang="en-US" sz="1500" dirty="0" err="1">
                <a:solidFill>
                  <a:schemeClr val="bg1"/>
                </a:solidFill>
              </a:rPr>
              <a:t>belleza</a:t>
            </a:r>
            <a:r>
              <a:rPr lang="en-US" sz="1500" dirty="0">
                <a:solidFill>
                  <a:schemeClr val="bg1"/>
                </a:solidFill>
              </a:rPr>
              <a:t> que </a:t>
            </a:r>
            <a:r>
              <a:rPr lang="en-US" sz="1500" dirty="0" err="1">
                <a:solidFill>
                  <a:schemeClr val="bg1"/>
                </a:solidFill>
              </a:rPr>
              <a:t>acepta</a:t>
            </a:r>
            <a:r>
              <a:rPr lang="en-US" sz="1500" dirty="0">
                <a:solidFill>
                  <a:schemeClr val="bg1"/>
                </a:solidFill>
              </a:rPr>
              <a:t> el paso del </a:t>
            </a:r>
            <a:r>
              <a:rPr lang="en-US" sz="1500" dirty="0" err="1">
                <a:solidFill>
                  <a:schemeClr val="bg1"/>
                </a:solidFill>
              </a:rPr>
              <a:t>tiempo</a:t>
            </a:r>
            <a:r>
              <a:rPr lang="en-US" sz="1500" dirty="0">
                <a:solidFill>
                  <a:schemeClr val="bg1"/>
                </a:solidFill>
              </a:rPr>
              <a:t>, la </a:t>
            </a:r>
            <a:r>
              <a:rPr lang="en-US" sz="1500" dirty="0" err="1">
                <a:solidFill>
                  <a:schemeClr val="bg1"/>
                </a:solidFill>
              </a:rPr>
              <a:t>transitoriedad</a:t>
            </a:r>
            <a:r>
              <a:rPr lang="en-US" sz="1500" dirty="0">
                <a:solidFill>
                  <a:schemeClr val="bg1"/>
                </a:solidFill>
              </a:rPr>
              <a:t> de las </a:t>
            </a:r>
            <a:r>
              <a:rPr lang="en-US" sz="1500" dirty="0" err="1">
                <a:solidFill>
                  <a:schemeClr val="bg1"/>
                </a:solidFill>
              </a:rPr>
              <a:t>cosas</a:t>
            </a:r>
            <a:r>
              <a:rPr lang="en-US" sz="1500" dirty="0">
                <a:solidFill>
                  <a:schemeClr val="bg1"/>
                </a:solidFill>
              </a:rPr>
              <a:t>, la </a:t>
            </a:r>
            <a:r>
              <a:rPr lang="en-US" sz="1500" dirty="0" err="1">
                <a:solidFill>
                  <a:schemeClr val="bg1"/>
                </a:solidFill>
              </a:rPr>
              <a:t>simplicidad</a:t>
            </a:r>
            <a:r>
              <a:rPr lang="en-US" sz="1500" dirty="0">
                <a:solidFill>
                  <a:schemeClr val="bg1"/>
                </a:solidFill>
              </a:rPr>
              <a:t> </a:t>
            </a:r>
            <a:r>
              <a:rPr lang="en-US" sz="1500" dirty="0" err="1">
                <a:solidFill>
                  <a:schemeClr val="bg1"/>
                </a:solidFill>
              </a:rPr>
              <a:t>rústica</a:t>
            </a:r>
            <a:r>
              <a:rPr lang="en-US" sz="1500" dirty="0">
                <a:solidFill>
                  <a:schemeClr val="bg1"/>
                </a:solidFill>
              </a:rPr>
              <a:t> y la </a:t>
            </a:r>
            <a:r>
              <a:rPr lang="en-US" sz="1500" dirty="0" err="1">
                <a:solidFill>
                  <a:schemeClr val="bg1"/>
                </a:solidFill>
              </a:rPr>
              <a:t>tranquilidad</a:t>
            </a:r>
            <a:r>
              <a:rPr lang="en-US" sz="1500" dirty="0">
                <a:solidFill>
                  <a:schemeClr val="bg1"/>
                </a:solidFill>
              </a:rPr>
              <a:t> que se </a:t>
            </a:r>
            <a:r>
              <a:rPr lang="en-US" sz="1500" dirty="0" err="1">
                <a:solidFill>
                  <a:schemeClr val="bg1"/>
                </a:solidFill>
              </a:rPr>
              <a:t>puede</a:t>
            </a:r>
            <a:r>
              <a:rPr lang="en-US" sz="1500" dirty="0">
                <a:solidFill>
                  <a:schemeClr val="bg1"/>
                </a:solidFill>
              </a:rPr>
              <a:t> </a:t>
            </a:r>
            <a:r>
              <a:rPr lang="en-US" sz="1500" dirty="0" err="1">
                <a:solidFill>
                  <a:schemeClr val="bg1"/>
                </a:solidFill>
              </a:rPr>
              <a:t>encontrar</a:t>
            </a:r>
            <a:r>
              <a:rPr lang="en-US" sz="1500" dirty="0">
                <a:solidFill>
                  <a:schemeClr val="bg1"/>
                </a:solidFill>
              </a:rPr>
              <a:t> </a:t>
            </a:r>
            <a:r>
              <a:rPr lang="en-US" sz="1500" dirty="0" err="1">
                <a:solidFill>
                  <a:schemeClr val="bg1"/>
                </a:solidFill>
              </a:rPr>
              <a:t>en</a:t>
            </a:r>
            <a:r>
              <a:rPr lang="en-US" sz="1500" dirty="0">
                <a:solidFill>
                  <a:schemeClr val="bg1"/>
                </a:solidFill>
              </a:rPr>
              <a:t> la </a:t>
            </a:r>
            <a:r>
              <a:rPr lang="en-US" sz="1500" dirty="0" err="1">
                <a:solidFill>
                  <a:schemeClr val="bg1"/>
                </a:solidFill>
              </a:rPr>
              <a:t>naturaleza</a:t>
            </a:r>
            <a:r>
              <a:rPr lang="en-US" sz="1500" dirty="0">
                <a:solidFill>
                  <a:schemeClr val="bg1"/>
                </a:solidFill>
              </a:rPr>
              <a:t>, las personas y los </a:t>
            </a:r>
            <a:r>
              <a:rPr lang="en-US" sz="1500" dirty="0" err="1">
                <a:solidFill>
                  <a:schemeClr val="bg1"/>
                </a:solidFill>
              </a:rPr>
              <a:t>objetos</a:t>
            </a:r>
            <a:r>
              <a:rPr lang="en-US" sz="1500" dirty="0">
                <a:solidFill>
                  <a:schemeClr val="bg1"/>
                </a:solidFill>
              </a:rPr>
              <a:t>.</a:t>
            </a:r>
            <a:endParaRPr lang="en-US" sz="1500" dirty="0">
              <a:solidFill>
                <a:schemeClr val="bg1"/>
              </a:solidFill>
              <a:latin typeface="Calibri" panose="020F0502020204030204" pitchFamily="34" charset="0"/>
            </a:endParaRPr>
          </a:p>
          <a:p>
            <a:pPr fontAlgn="base"/>
            <a:r>
              <a:rPr lang="en-US" sz="1500" dirty="0">
                <a:solidFill>
                  <a:schemeClr val="bg1"/>
                </a:solidFill>
                <a:latin typeface="Calibri" panose="020F0502020204030204" pitchFamily="34" charset="0"/>
              </a:rPr>
              <a:t> </a:t>
            </a:r>
            <a:endParaRPr lang="en-US" sz="1500" b="1" dirty="0">
              <a:solidFill>
                <a:schemeClr val="bg1"/>
              </a:solidFill>
              <a:latin typeface="Calibri" panose="020F0502020204030204" pitchFamily="34" charset="0"/>
            </a:endParaRPr>
          </a:p>
          <a:p>
            <a:r>
              <a:rPr lang="en-US" sz="1500" b="1" dirty="0">
                <a:solidFill>
                  <a:schemeClr val="bg1"/>
                </a:solidFill>
                <a:latin typeface="Calibri" panose="020F0502020204030204" pitchFamily="34" charset="0"/>
                <a:hlinkClick r:id="rId4">
                  <a:extLst>
                    <a:ext uri="{A12FA001-AC4F-418D-AE19-62706E023703}">
                      <ahyp:hlinkClr xmlns:ahyp="http://schemas.microsoft.com/office/drawing/2018/hyperlinkcolor" val="tx"/>
                    </a:ext>
                  </a:extLst>
                </a:hlinkClick>
              </a:rPr>
              <a:t>Ikebana </a:t>
            </a:r>
            <a:r>
              <a:rPr lang="en-US" sz="1500" dirty="0">
                <a:solidFill>
                  <a:schemeClr val="bg1"/>
                </a:solidFill>
                <a:latin typeface="Calibri" panose="020F0502020204030204" pitchFamily="34" charset="0"/>
                <a:hlinkClick r:id="rId4">
                  <a:extLst>
                    <a:ext uri="{A12FA001-AC4F-418D-AE19-62706E023703}">
                      <ahyp:hlinkClr xmlns:ahyp="http://schemas.microsoft.com/office/drawing/2018/hyperlinkcolor" val="tx"/>
                    </a:ext>
                  </a:extLst>
                </a:hlinkClick>
              </a:rPr>
              <a:t>–</a:t>
            </a:r>
            <a:r>
              <a:rPr lang="en-US" sz="1500" b="1" dirty="0">
                <a:solidFill>
                  <a:schemeClr val="bg1"/>
                </a:solidFill>
                <a:latin typeface="Calibri" panose="020F0502020204030204" pitchFamily="34" charset="0"/>
                <a:hlinkClick r:id="rId4">
                  <a:extLst>
                    <a:ext uri="{A12FA001-AC4F-418D-AE19-62706E023703}">
                      <ahyp:hlinkClr xmlns:ahyp="http://schemas.microsoft.com/office/drawing/2018/hyperlinkcolor" val="tx"/>
                    </a:ext>
                  </a:extLst>
                </a:hlinkClick>
              </a:rPr>
              <a:t> </a:t>
            </a:r>
            <a:r>
              <a:rPr lang="en-US" sz="1500" dirty="0">
                <a:solidFill>
                  <a:schemeClr val="bg1"/>
                </a:solidFill>
              </a:rPr>
              <a:t>el </a:t>
            </a:r>
            <a:r>
              <a:rPr lang="en-US" sz="1500" dirty="0" err="1">
                <a:solidFill>
                  <a:schemeClr val="bg1"/>
                </a:solidFill>
              </a:rPr>
              <a:t>arte</a:t>
            </a:r>
            <a:r>
              <a:rPr lang="en-US" sz="1500" dirty="0">
                <a:solidFill>
                  <a:schemeClr val="bg1"/>
                </a:solidFill>
              </a:rPr>
              <a:t> </a:t>
            </a:r>
            <a:r>
              <a:rPr lang="en-US" sz="1500" dirty="0" err="1">
                <a:solidFill>
                  <a:schemeClr val="bg1"/>
                </a:solidFill>
              </a:rPr>
              <a:t>japonés</a:t>
            </a:r>
            <a:r>
              <a:rPr lang="en-US" sz="1500" dirty="0">
                <a:solidFill>
                  <a:schemeClr val="bg1"/>
                </a:solidFill>
              </a:rPr>
              <a:t> del </a:t>
            </a:r>
            <a:r>
              <a:rPr lang="en-US" sz="1500" dirty="0" err="1">
                <a:solidFill>
                  <a:schemeClr val="bg1"/>
                </a:solidFill>
              </a:rPr>
              <a:t>arreglo</a:t>
            </a:r>
            <a:r>
              <a:rPr lang="en-US" sz="1500" dirty="0">
                <a:solidFill>
                  <a:schemeClr val="bg1"/>
                </a:solidFill>
              </a:rPr>
              <a:t> floral </a:t>
            </a:r>
            <a:r>
              <a:rPr lang="en-US" sz="1500" dirty="0" err="1">
                <a:solidFill>
                  <a:schemeClr val="bg1"/>
                </a:solidFill>
              </a:rPr>
              <a:t>está</a:t>
            </a:r>
            <a:r>
              <a:rPr lang="en-US" sz="1500" dirty="0">
                <a:solidFill>
                  <a:schemeClr val="bg1"/>
                </a:solidFill>
              </a:rPr>
              <a:t> </a:t>
            </a:r>
            <a:r>
              <a:rPr lang="en-US" sz="1500" dirty="0" err="1">
                <a:solidFill>
                  <a:schemeClr val="bg1"/>
                </a:solidFill>
              </a:rPr>
              <a:t>influenciado</a:t>
            </a:r>
            <a:r>
              <a:rPr lang="en-US" sz="1500" dirty="0">
                <a:solidFill>
                  <a:schemeClr val="bg1"/>
                </a:solidFill>
              </a:rPr>
              <a:t> por ideas de </a:t>
            </a:r>
            <a:r>
              <a:rPr lang="en-US" sz="1500" dirty="0" err="1">
                <a:solidFill>
                  <a:schemeClr val="bg1"/>
                </a:solidFill>
              </a:rPr>
              <a:t>preservación</a:t>
            </a:r>
            <a:r>
              <a:rPr lang="en-US" sz="1500" dirty="0">
                <a:solidFill>
                  <a:schemeClr val="bg1"/>
                </a:solidFill>
              </a:rPr>
              <a:t> y </a:t>
            </a:r>
            <a:r>
              <a:rPr lang="en-US" sz="1500" dirty="0" err="1">
                <a:solidFill>
                  <a:schemeClr val="bg1"/>
                </a:solidFill>
              </a:rPr>
              <a:t>naturaleza</a:t>
            </a:r>
            <a:r>
              <a:rPr lang="en-US" sz="1500" dirty="0">
                <a:solidFill>
                  <a:schemeClr val="bg1"/>
                </a:solidFill>
              </a:rPr>
              <a:t>.</a:t>
            </a:r>
          </a:p>
          <a:p>
            <a:pPr fontAlgn="base"/>
            <a:endParaRPr lang="en-US" sz="1500" dirty="0">
              <a:solidFill>
                <a:schemeClr val="bg1"/>
              </a:solidFill>
              <a:latin typeface="Calibri" panose="020F0502020204030204" pitchFamily="34" charset="0"/>
            </a:endParaRPr>
          </a:p>
          <a:p>
            <a:pPr fontAlgn="base"/>
            <a:endParaRPr lang="en-US" sz="1500" b="1" dirty="0">
              <a:solidFill>
                <a:schemeClr val="bg1"/>
              </a:solidFill>
              <a:latin typeface="Calibri" panose="020F0502020204030204" pitchFamily="34" charset="0"/>
              <a:hlinkClick r:id="rId5">
                <a:extLst>
                  <a:ext uri="{A12FA001-AC4F-418D-AE19-62706E023703}">
                    <ahyp:hlinkClr xmlns:ahyp="http://schemas.microsoft.com/office/drawing/2018/hyperlinkcolor" val="tx"/>
                  </a:ext>
                </a:extLst>
              </a:hlinkClick>
            </a:endParaRPr>
          </a:p>
          <a:p>
            <a:pPr fontAlgn="base"/>
            <a:r>
              <a:rPr lang="en-US" sz="1500" b="1" dirty="0">
                <a:solidFill>
                  <a:schemeClr val="bg1"/>
                </a:solidFill>
                <a:latin typeface="Calibri" panose="020F0502020204030204" pitchFamily="34" charset="0"/>
                <a:hlinkClick r:id="rId5">
                  <a:extLst>
                    <a:ext uri="{A12FA001-AC4F-418D-AE19-62706E023703}">
                      <ahyp:hlinkClr xmlns:ahyp="http://schemas.microsoft.com/office/drawing/2018/hyperlinkcolor" val="tx"/>
                    </a:ext>
                  </a:extLst>
                </a:hlinkClick>
              </a:rPr>
              <a:t>Kintsugi</a:t>
            </a:r>
            <a:r>
              <a:rPr lang="en-US" sz="1500" b="1" dirty="0">
                <a:solidFill>
                  <a:schemeClr val="bg1"/>
                </a:solidFill>
                <a:latin typeface="Calibri" panose="020F0502020204030204" pitchFamily="34" charset="0"/>
              </a:rPr>
              <a:t> </a:t>
            </a:r>
            <a:r>
              <a:rPr lang="en-US" sz="1500" dirty="0">
                <a:solidFill>
                  <a:schemeClr val="bg1"/>
                </a:solidFill>
                <a:latin typeface="Calibri" panose="020F0502020204030204" pitchFamily="34" charset="0"/>
              </a:rPr>
              <a:t>– </a:t>
            </a:r>
            <a:r>
              <a:rPr lang="en-US" sz="1500" dirty="0">
                <a:solidFill>
                  <a:schemeClr val="bg1"/>
                </a:solidFill>
              </a:rPr>
              <a:t>la </a:t>
            </a:r>
            <a:r>
              <a:rPr lang="en-US" sz="1500" dirty="0" err="1">
                <a:solidFill>
                  <a:schemeClr val="bg1"/>
                </a:solidFill>
              </a:rPr>
              <a:t>práctica</a:t>
            </a:r>
            <a:r>
              <a:rPr lang="en-US" sz="1500" dirty="0">
                <a:solidFill>
                  <a:schemeClr val="bg1"/>
                </a:solidFill>
              </a:rPr>
              <a:t> de </a:t>
            </a:r>
            <a:r>
              <a:rPr lang="en-US" sz="1500" dirty="0" err="1">
                <a:solidFill>
                  <a:schemeClr val="bg1"/>
                </a:solidFill>
              </a:rPr>
              <a:t>destacar</a:t>
            </a:r>
            <a:r>
              <a:rPr lang="en-US" sz="1500" dirty="0">
                <a:solidFill>
                  <a:schemeClr val="bg1"/>
                </a:solidFill>
              </a:rPr>
              <a:t> las </a:t>
            </a:r>
            <a:r>
              <a:rPr lang="en-US" sz="1500" dirty="0" err="1">
                <a:solidFill>
                  <a:schemeClr val="bg1"/>
                </a:solidFill>
              </a:rPr>
              <a:t>reparaciones</a:t>
            </a:r>
            <a:r>
              <a:rPr lang="en-US" sz="1500" dirty="0">
                <a:solidFill>
                  <a:schemeClr val="bg1"/>
                </a:solidFill>
              </a:rPr>
              <a:t> de la </a:t>
            </a:r>
            <a:r>
              <a:rPr lang="en-US" sz="1500" dirty="0" err="1">
                <a:solidFill>
                  <a:schemeClr val="bg1"/>
                </a:solidFill>
              </a:rPr>
              <a:t>cerámica</a:t>
            </a:r>
            <a:r>
              <a:rPr lang="en-US" sz="1500" dirty="0">
                <a:solidFill>
                  <a:schemeClr val="bg1"/>
                </a:solidFill>
              </a:rPr>
              <a:t> </a:t>
            </a:r>
            <a:r>
              <a:rPr lang="en-US" sz="1500" dirty="0" err="1">
                <a:solidFill>
                  <a:schemeClr val="bg1"/>
                </a:solidFill>
              </a:rPr>
              <a:t>fracturada</a:t>
            </a:r>
            <a:r>
              <a:rPr lang="en-US" sz="1500" dirty="0">
                <a:solidFill>
                  <a:schemeClr val="bg1"/>
                </a:solidFill>
              </a:rPr>
              <a:t> </a:t>
            </a:r>
            <a:r>
              <a:rPr lang="en-US" sz="1500" dirty="0" err="1">
                <a:solidFill>
                  <a:schemeClr val="bg1"/>
                </a:solidFill>
              </a:rPr>
              <a:t>usando</a:t>
            </a:r>
            <a:r>
              <a:rPr lang="en-US" sz="1500" dirty="0">
                <a:solidFill>
                  <a:schemeClr val="bg1"/>
                </a:solidFill>
              </a:rPr>
              <a:t> </a:t>
            </a:r>
            <a:r>
              <a:rPr lang="en-US" sz="1500" dirty="0" err="1">
                <a:solidFill>
                  <a:schemeClr val="bg1"/>
                </a:solidFill>
              </a:rPr>
              <a:t>oro</a:t>
            </a:r>
            <a:r>
              <a:rPr lang="en-US" sz="1500" dirty="0">
                <a:solidFill>
                  <a:schemeClr val="bg1"/>
                </a:solidFill>
              </a:rPr>
              <a:t>. </a:t>
            </a:r>
            <a:endParaRPr lang="en-US" sz="1500" dirty="0">
              <a:solidFill>
                <a:schemeClr val="bg1"/>
              </a:solidFill>
              <a:latin typeface="Calibri" panose="020F0502020204030204" pitchFamily="34" charset="0"/>
            </a:endParaRPr>
          </a:p>
          <a:p>
            <a:pPr fontAlgn="base"/>
            <a:endParaRPr lang="en-US" sz="1500" dirty="0">
              <a:solidFill>
                <a:schemeClr val="bg1"/>
              </a:solidFill>
              <a:latin typeface="Calibri" panose="020F0502020204030204" pitchFamily="34" charset="0"/>
            </a:endParaRPr>
          </a:p>
          <a:p>
            <a:pPr fontAlgn="base"/>
            <a:endParaRPr lang="en-US" sz="1500" dirty="0">
              <a:solidFill>
                <a:schemeClr val="bg1"/>
              </a:solidFill>
              <a:latin typeface="Calibri" panose="020F0502020204030204" pitchFamily="34" charset="0"/>
            </a:endParaRPr>
          </a:p>
          <a:p>
            <a:pPr fontAlgn="base"/>
            <a:endParaRPr lang="en-US" sz="1500" dirty="0">
              <a:solidFill>
                <a:schemeClr val="bg1"/>
              </a:solidFill>
              <a:latin typeface="Calibri" panose="020F0502020204030204" pitchFamily="34" charset="0"/>
            </a:endParaRPr>
          </a:p>
          <a:p>
            <a:r>
              <a:rPr lang="en-US" sz="1500" b="1" dirty="0" err="1">
                <a:solidFill>
                  <a:schemeClr val="bg1"/>
                </a:solidFill>
              </a:rPr>
              <a:t>Cerámica</a:t>
            </a:r>
            <a:r>
              <a:rPr lang="en-US" sz="1500" b="1" dirty="0">
                <a:solidFill>
                  <a:schemeClr val="bg1"/>
                </a:solidFill>
              </a:rPr>
              <a:t> Raku</a:t>
            </a:r>
            <a:r>
              <a:rPr lang="en-US" sz="1500" dirty="0">
                <a:solidFill>
                  <a:schemeClr val="bg1"/>
                </a:solidFill>
              </a:rPr>
              <a:t>-</a:t>
            </a:r>
            <a:r>
              <a:rPr lang="en-US" sz="1400" dirty="0">
                <a:solidFill>
                  <a:schemeClr val="bg1"/>
                </a:solidFill>
              </a:rPr>
              <a:t>un </a:t>
            </a:r>
            <a:r>
              <a:rPr lang="en-US" sz="1400" dirty="0" err="1">
                <a:solidFill>
                  <a:schemeClr val="bg1"/>
                </a:solidFill>
              </a:rPr>
              <a:t>proceso</a:t>
            </a:r>
            <a:r>
              <a:rPr lang="en-US" sz="1400" dirty="0">
                <a:solidFill>
                  <a:schemeClr val="bg1"/>
                </a:solidFill>
              </a:rPr>
              <a:t> de </a:t>
            </a:r>
            <a:r>
              <a:rPr lang="en-US" sz="1400" dirty="0" err="1">
                <a:solidFill>
                  <a:schemeClr val="bg1"/>
                </a:solidFill>
              </a:rPr>
              <a:t>cocción</a:t>
            </a:r>
            <a:r>
              <a:rPr lang="en-US" sz="1400" dirty="0">
                <a:solidFill>
                  <a:schemeClr val="bg1"/>
                </a:solidFill>
              </a:rPr>
              <a:t> por el </a:t>
            </a:r>
            <a:r>
              <a:rPr lang="en-US" sz="1400" dirty="0" err="1">
                <a:solidFill>
                  <a:schemeClr val="bg1"/>
                </a:solidFill>
              </a:rPr>
              <a:t>cual</a:t>
            </a:r>
            <a:r>
              <a:rPr lang="en-US" sz="1400" dirty="0">
                <a:solidFill>
                  <a:schemeClr val="bg1"/>
                </a:solidFill>
              </a:rPr>
              <a:t> la </a:t>
            </a:r>
            <a:r>
              <a:rPr lang="en-US" sz="1400" dirty="0" err="1">
                <a:solidFill>
                  <a:schemeClr val="bg1"/>
                </a:solidFill>
              </a:rPr>
              <a:t>arcilla</a:t>
            </a:r>
            <a:r>
              <a:rPr lang="en-US" sz="1400" dirty="0">
                <a:solidFill>
                  <a:schemeClr val="bg1"/>
                </a:solidFill>
              </a:rPr>
              <a:t> se </a:t>
            </a:r>
            <a:r>
              <a:rPr lang="en-US" sz="1400" dirty="0" err="1">
                <a:solidFill>
                  <a:schemeClr val="bg1"/>
                </a:solidFill>
              </a:rPr>
              <a:t>calienta</a:t>
            </a:r>
            <a:r>
              <a:rPr lang="en-US" sz="1400" dirty="0">
                <a:solidFill>
                  <a:schemeClr val="bg1"/>
                </a:solidFill>
              </a:rPr>
              <a:t> </a:t>
            </a:r>
            <a:r>
              <a:rPr lang="en-US" sz="1400" dirty="0" err="1">
                <a:solidFill>
                  <a:schemeClr val="bg1"/>
                </a:solidFill>
              </a:rPr>
              <a:t>rápidamente</a:t>
            </a:r>
            <a:r>
              <a:rPr lang="en-US" sz="1400" dirty="0">
                <a:solidFill>
                  <a:schemeClr val="bg1"/>
                </a:solidFill>
              </a:rPr>
              <a:t> y </a:t>
            </a:r>
            <a:r>
              <a:rPr lang="en-US" sz="1400" dirty="0" err="1">
                <a:solidFill>
                  <a:schemeClr val="bg1"/>
                </a:solidFill>
              </a:rPr>
              <a:t>luego</a:t>
            </a:r>
            <a:r>
              <a:rPr lang="en-US" sz="1400" dirty="0">
                <a:solidFill>
                  <a:schemeClr val="bg1"/>
                </a:solidFill>
              </a:rPr>
              <a:t> se </a:t>
            </a:r>
            <a:r>
              <a:rPr lang="en-US" sz="1400" dirty="0" err="1">
                <a:solidFill>
                  <a:schemeClr val="bg1"/>
                </a:solidFill>
              </a:rPr>
              <a:t>retira</a:t>
            </a:r>
            <a:r>
              <a:rPr lang="en-US" sz="1400" dirty="0">
                <a:solidFill>
                  <a:schemeClr val="bg1"/>
                </a:solidFill>
              </a:rPr>
              <a:t> del </a:t>
            </a:r>
            <a:r>
              <a:rPr lang="en-US" sz="1400" dirty="0" err="1">
                <a:solidFill>
                  <a:schemeClr val="bg1"/>
                </a:solidFill>
              </a:rPr>
              <a:t>horno</a:t>
            </a:r>
            <a:r>
              <a:rPr lang="en-US" sz="1400" dirty="0">
                <a:solidFill>
                  <a:schemeClr val="bg1"/>
                </a:solidFill>
              </a:rPr>
              <a:t> y se </a:t>
            </a:r>
            <a:r>
              <a:rPr lang="en-US" sz="1400" dirty="0" err="1">
                <a:solidFill>
                  <a:schemeClr val="bg1"/>
                </a:solidFill>
              </a:rPr>
              <a:t>coloca</a:t>
            </a:r>
            <a:r>
              <a:rPr lang="en-US" sz="1400" dirty="0">
                <a:solidFill>
                  <a:schemeClr val="bg1"/>
                </a:solidFill>
              </a:rPr>
              <a:t> </a:t>
            </a:r>
            <a:r>
              <a:rPr lang="en-US" sz="1400" dirty="0" err="1">
                <a:solidFill>
                  <a:schemeClr val="bg1"/>
                </a:solidFill>
              </a:rPr>
              <a:t>en</a:t>
            </a:r>
            <a:r>
              <a:rPr lang="en-US" sz="1400" dirty="0">
                <a:solidFill>
                  <a:schemeClr val="bg1"/>
                </a:solidFill>
              </a:rPr>
              <a:t> una </a:t>
            </a:r>
            <a:r>
              <a:rPr lang="en-US" sz="1400" dirty="0" err="1">
                <a:solidFill>
                  <a:schemeClr val="bg1"/>
                </a:solidFill>
              </a:rPr>
              <a:t>cámara</a:t>
            </a:r>
            <a:r>
              <a:rPr lang="en-US" sz="1400" dirty="0">
                <a:solidFill>
                  <a:schemeClr val="bg1"/>
                </a:solidFill>
              </a:rPr>
              <a:t> </a:t>
            </a:r>
            <a:r>
              <a:rPr lang="en-US" sz="1400" dirty="0" err="1">
                <a:solidFill>
                  <a:schemeClr val="bg1"/>
                </a:solidFill>
              </a:rPr>
              <a:t>fría</a:t>
            </a:r>
            <a:r>
              <a:rPr lang="en-US" sz="1400" dirty="0">
                <a:solidFill>
                  <a:schemeClr val="bg1"/>
                </a:solidFill>
              </a:rPr>
              <a:t> con </a:t>
            </a:r>
            <a:r>
              <a:rPr lang="en-US" sz="1400" dirty="0" err="1">
                <a:solidFill>
                  <a:schemeClr val="bg1"/>
                </a:solidFill>
              </a:rPr>
              <a:t>aserrín</a:t>
            </a:r>
            <a:r>
              <a:rPr lang="en-US" sz="1400" dirty="0">
                <a:solidFill>
                  <a:schemeClr val="bg1"/>
                </a:solidFill>
              </a:rPr>
              <a:t> o una tina de </a:t>
            </a:r>
            <a:r>
              <a:rPr lang="en-US" sz="1400" dirty="0" err="1">
                <a:solidFill>
                  <a:schemeClr val="bg1"/>
                </a:solidFill>
              </a:rPr>
              <a:t>agua</a:t>
            </a:r>
            <a:r>
              <a:rPr lang="en-US" sz="1400" dirty="0">
                <a:solidFill>
                  <a:schemeClr val="bg1"/>
                </a:solidFill>
              </a:rPr>
              <a:t> </a:t>
            </a:r>
            <a:r>
              <a:rPr lang="en-US" sz="1400" dirty="0" err="1">
                <a:solidFill>
                  <a:schemeClr val="bg1"/>
                </a:solidFill>
              </a:rPr>
              <a:t>fría</a:t>
            </a:r>
            <a:r>
              <a:rPr lang="en-US" sz="1400" dirty="0">
                <a:solidFill>
                  <a:schemeClr val="bg1"/>
                </a:solidFill>
              </a:rPr>
              <a:t>. Este shock a la </a:t>
            </a:r>
            <a:r>
              <a:rPr lang="en-US" sz="1400" dirty="0" err="1">
                <a:solidFill>
                  <a:schemeClr val="bg1"/>
                </a:solidFill>
              </a:rPr>
              <a:t>cerámica</a:t>
            </a:r>
            <a:r>
              <a:rPr lang="en-US" sz="1400" dirty="0">
                <a:solidFill>
                  <a:schemeClr val="bg1"/>
                </a:solidFill>
              </a:rPr>
              <a:t> </a:t>
            </a:r>
            <a:r>
              <a:rPr lang="en-US" sz="1400" dirty="0" err="1">
                <a:solidFill>
                  <a:schemeClr val="bg1"/>
                </a:solidFill>
              </a:rPr>
              <a:t>crea</a:t>
            </a:r>
            <a:r>
              <a:rPr lang="en-US" sz="1400" dirty="0">
                <a:solidFill>
                  <a:schemeClr val="bg1"/>
                </a:solidFill>
              </a:rPr>
              <a:t> </a:t>
            </a:r>
            <a:r>
              <a:rPr lang="en-US" sz="1400" dirty="0" err="1">
                <a:solidFill>
                  <a:schemeClr val="bg1"/>
                </a:solidFill>
              </a:rPr>
              <a:t>grietas</a:t>
            </a:r>
            <a:r>
              <a:rPr lang="en-US" sz="1400" dirty="0">
                <a:solidFill>
                  <a:schemeClr val="bg1"/>
                </a:solidFill>
              </a:rPr>
              <a:t> </a:t>
            </a:r>
            <a:r>
              <a:rPr lang="en-US" sz="1400" dirty="0" err="1">
                <a:solidFill>
                  <a:schemeClr val="bg1"/>
                </a:solidFill>
              </a:rPr>
              <a:t>en</a:t>
            </a:r>
            <a:r>
              <a:rPr lang="en-US" sz="1400" dirty="0">
                <a:solidFill>
                  <a:schemeClr val="bg1"/>
                </a:solidFill>
              </a:rPr>
              <a:t> la </a:t>
            </a:r>
            <a:r>
              <a:rPr lang="en-US" sz="1400" dirty="0" err="1">
                <a:solidFill>
                  <a:schemeClr val="bg1"/>
                </a:solidFill>
              </a:rPr>
              <a:t>superficie</a:t>
            </a:r>
            <a:r>
              <a:rPr lang="en-US" sz="1400" dirty="0">
                <a:solidFill>
                  <a:schemeClr val="bg1"/>
                </a:solidFill>
              </a:rPr>
              <a:t> </a:t>
            </a:r>
            <a:r>
              <a:rPr lang="en-US" sz="1400" dirty="0" err="1">
                <a:solidFill>
                  <a:schemeClr val="bg1"/>
                </a:solidFill>
              </a:rPr>
              <a:t>esmaltada</a:t>
            </a:r>
            <a:r>
              <a:rPr lang="en-US" sz="1400" dirty="0">
                <a:solidFill>
                  <a:schemeClr val="bg1"/>
                </a:solidFill>
              </a:rPr>
              <a:t>, que </a:t>
            </a:r>
            <a:r>
              <a:rPr lang="en-US" sz="1400" dirty="0" err="1">
                <a:solidFill>
                  <a:schemeClr val="bg1"/>
                </a:solidFill>
              </a:rPr>
              <a:t>más</a:t>
            </a:r>
            <a:r>
              <a:rPr lang="en-US" sz="1400" dirty="0">
                <a:solidFill>
                  <a:schemeClr val="bg1"/>
                </a:solidFill>
              </a:rPr>
              <a:t> </a:t>
            </a:r>
            <a:r>
              <a:rPr lang="en-US" sz="1400" dirty="0" err="1">
                <a:solidFill>
                  <a:schemeClr val="bg1"/>
                </a:solidFill>
              </a:rPr>
              <a:t>tarde</a:t>
            </a:r>
            <a:r>
              <a:rPr lang="en-US" sz="1400" dirty="0">
                <a:solidFill>
                  <a:schemeClr val="bg1"/>
                </a:solidFill>
              </a:rPr>
              <a:t> se </a:t>
            </a:r>
            <a:r>
              <a:rPr lang="en-US" sz="1400" dirty="0" err="1">
                <a:solidFill>
                  <a:schemeClr val="bg1"/>
                </a:solidFill>
              </a:rPr>
              <a:t>resaltan</a:t>
            </a:r>
            <a:r>
              <a:rPr lang="en-US" sz="1400" dirty="0">
                <a:solidFill>
                  <a:schemeClr val="bg1"/>
                </a:solidFill>
              </a:rPr>
              <a:t>.</a:t>
            </a:r>
          </a:p>
          <a:p>
            <a:pPr fontAlgn="base"/>
            <a:endParaRPr lang="en-US" sz="1500" dirty="0">
              <a:solidFill>
                <a:schemeClr val="bg1"/>
              </a:solidFill>
              <a:latin typeface="Calibri" panose="020F0502020204030204" pitchFamily="34" charset="0"/>
            </a:endParaRPr>
          </a:p>
          <a:p>
            <a:pPr fontAlgn="base">
              <a:buFont typeface="Arial" panose="020B0604020202020204" pitchFamily="34" charset="0"/>
              <a:buChar char="•"/>
            </a:pPr>
            <a:r>
              <a:rPr lang="en-US" sz="1500" b="1" dirty="0">
                <a:solidFill>
                  <a:schemeClr val="bg1"/>
                </a:solidFill>
                <a:latin typeface="Calibri" panose="020F0502020204030204" pitchFamily="34" charset="0"/>
                <a:hlinkClick r:id="rId6">
                  <a:extLst>
                    <a:ext uri="{A12FA001-AC4F-418D-AE19-62706E023703}">
                      <ahyp:hlinkClr xmlns:ahyp="http://schemas.microsoft.com/office/drawing/2018/hyperlinkcolor" val="tx"/>
                    </a:ext>
                  </a:extLst>
                </a:hlinkClick>
              </a:rPr>
              <a:t>Kawaii </a:t>
            </a:r>
            <a:r>
              <a:rPr lang="en-US" sz="1500" dirty="0">
                <a:solidFill>
                  <a:schemeClr val="bg1"/>
                </a:solidFill>
                <a:latin typeface="Calibri" panose="020F0502020204030204" pitchFamily="34" charset="0"/>
              </a:rPr>
              <a:t>– </a:t>
            </a:r>
            <a:r>
              <a:rPr lang="en-US" sz="1500" dirty="0">
                <a:solidFill>
                  <a:schemeClr val="bg1"/>
                </a:solidFill>
              </a:rPr>
              <a:t>el </a:t>
            </a:r>
            <a:r>
              <a:rPr lang="en-US" sz="1500" dirty="0" err="1">
                <a:solidFill>
                  <a:schemeClr val="bg1"/>
                </a:solidFill>
              </a:rPr>
              <a:t>estilo</a:t>
            </a:r>
            <a:r>
              <a:rPr lang="en-US" sz="1500" dirty="0">
                <a:solidFill>
                  <a:schemeClr val="bg1"/>
                </a:solidFill>
              </a:rPr>
              <a:t> de lo </a:t>
            </a:r>
            <a:r>
              <a:rPr lang="en-US" sz="1500" dirty="0" err="1">
                <a:solidFill>
                  <a:schemeClr val="bg1"/>
                </a:solidFill>
              </a:rPr>
              <a:t>tierno</a:t>
            </a:r>
            <a:r>
              <a:rPr lang="en-US" sz="1500" dirty="0">
                <a:solidFill>
                  <a:schemeClr val="bg1"/>
                </a:solidFill>
              </a:rPr>
              <a:t>, que </a:t>
            </a:r>
            <a:r>
              <a:rPr lang="en-US" sz="1500" dirty="0" err="1">
                <a:solidFill>
                  <a:schemeClr val="bg1"/>
                </a:solidFill>
              </a:rPr>
              <a:t>suele</a:t>
            </a:r>
            <a:r>
              <a:rPr lang="en-US" sz="1500" dirty="0">
                <a:solidFill>
                  <a:schemeClr val="bg1"/>
                </a:solidFill>
              </a:rPr>
              <a:t> </a:t>
            </a:r>
            <a:r>
              <a:rPr lang="en-US" sz="1500" dirty="0" err="1">
                <a:solidFill>
                  <a:schemeClr val="bg1"/>
                </a:solidFill>
              </a:rPr>
              <a:t>incluir</a:t>
            </a:r>
            <a:r>
              <a:rPr lang="en-US" sz="1500" dirty="0">
                <a:solidFill>
                  <a:schemeClr val="bg1"/>
                </a:solidFill>
              </a:rPr>
              <a:t> </a:t>
            </a:r>
            <a:r>
              <a:rPr lang="en-US" sz="1500" dirty="0" err="1">
                <a:solidFill>
                  <a:schemeClr val="bg1"/>
                </a:solidFill>
              </a:rPr>
              <a:t>indicadores</a:t>
            </a:r>
            <a:r>
              <a:rPr lang="en-US" sz="1500" dirty="0">
                <a:solidFill>
                  <a:schemeClr val="bg1"/>
                </a:solidFill>
              </a:rPr>
              <a:t> </a:t>
            </a:r>
            <a:r>
              <a:rPr lang="en-US" sz="1500" dirty="0" err="1">
                <a:solidFill>
                  <a:schemeClr val="bg1"/>
                </a:solidFill>
              </a:rPr>
              <a:t>como</a:t>
            </a:r>
            <a:r>
              <a:rPr lang="en-US" sz="1500" dirty="0">
                <a:solidFill>
                  <a:schemeClr val="bg1"/>
                </a:solidFill>
              </a:rPr>
              <a:t> </a:t>
            </a:r>
            <a:r>
              <a:rPr lang="en-US" sz="1500" dirty="0" err="1">
                <a:solidFill>
                  <a:schemeClr val="bg1"/>
                </a:solidFill>
              </a:rPr>
              <a:t>ojos</a:t>
            </a:r>
            <a:r>
              <a:rPr lang="en-US" sz="1500" dirty="0">
                <a:solidFill>
                  <a:schemeClr val="bg1"/>
                </a:solidFill>
              </a:rPr>
              <a:t> </a:t>
            </a:r>
            <a:r>
              <a:rPr lang="en-US" sz="1500" dirty="0" err="1">
                <a:solidFill>
                  <a:schemeClr val="bg1"/>
                </a:solidFill>
              </a:rPr>
              <a:t>gigantes</a:t>
            </a:r>
            <a:r>
              <a:rPr lang="en-US" sz="1500" dirty="0">
                <a:solidFill>
                  <a:schemeClr val="bg1"/>
                </a:solidFill>
              </a:rPr>
              <a:t>, </a:t>
            </a:r>
            <a:r>
              <a:rPr lang="en-US" sz="1500" dirty="0" err="1">
                <a:solidFill>
                  <a:schemeClr val="bg1"/>
                </a:solidFill>
              </a:rPr>
              <a:t>formas</a:t>
            </a:r>
            <a:r>
              <a:rPr lang="en-US" sz="1500" dirty="0">
                <a:solidFill>
                  <a:schemeClr val="bg1"/>
                </a:solidFill>
              </a:rPr>
              <a:t> </a:t>
            </a:r>
            <a:r>
              <a:rPr lang="en-US" sz="1500" dirty="0" err="1">
                <a:solidFill>
                  <a:schemeClr val="bg1"/>
                </a:solidFill>
              </a:rPr>
              <a:t>redondeadas</a:t>
            </a:r>
            <a:r>
              <a:rPr lang="en-US" sz="1500" dirty="0">
                <a:solidFill>
                  <a:schemeClr val="bg1"/>
                </a:solidFill>
              </a:rPr>
              <a:t> y </a:t>
            </a:r>
            <a:r>
              <a:rPr lang="en-US" sz="1500" dirty="0" err="1">
                <a:solidFill>
                  <a:schemeClr val="bg1"/>
                </a:solidFill>
              </a:rPr>
              <a:t>características</a:t>
            </a:r>
            <a:r>
              <a:rPr lang="en-US" sz="1500" dirty="0">
                <a:solidFill>
                  <a:schemeClr val="bg1"/>
                </a:solidFill>
              </a:rPr>
              <a:t> </a:t>
            </a:r>
            <a:r>
              <a:rPr lang="en-US" sz="1500" dirty="0" err="1">
                <a:solidFill>
                  <a:schemeClr val="bg1"/>
                </a:solidFill>
              </a:rPr>
              <a:t>simplistas</a:t>
            </a:r>
            <a:r>
              <a:rPr lang="en-US" sz="1500" dirty="0">
                <a:solidFill>
                  <a:schemeClr val="bg1"/>
                </a:solidFill>
              </a:rPr>
              <a:t>.</a:t>
            </a:r>
            <a:endParaRPr lang="en-US" sz="1500" dirty="0">
              <a:solidFill>
                <a:schemeClr val="bg1"/>
              </a:solidFill>
              <a:latin typeface="Calibri" panose="020F0502020204030204" pitchFamily="34" charset="0"/>
            </a:endParaRPr>
          </a:p>
        </p:txBody>
      </p:sp>
      <p:sp>
        <p:nvSpPr>
          <p:cNvPr id="4" name="TextBox 3">
            <a:extLst>
              <a:ext uri="{FF2B5EF4-FFF2-40B4-BE49-F238E27FC236}">
                <a16:creationId xmlns:a16="http://schemas.microsoft.com/office/drawing/2014/main" id="{F80F1B21-E264-47E2-A96A-30AFE52FD527}"/>
              </a:ext>
            </a:extLst>
          </p:cNvPr>
          <p:cNvSpPr txBox="1"/>
          <p:nvPr/>
        </p:nvSpPr>
        <p:spPr>
          <a:xfrm>
            <a:off x="54293" y="1083382"/>
            <a:ext cx="4709786" cy="369332"/>
          </a:xfrm>
          <a:prstGeom prst="rect">
            <a:avLst/>
          </a:prstGeom>
          <a:noFill/>
        </p:spPr>
        <p:txBody>
          <a:bodyPr wrap="square" rtlCol="0">
            <a:spAutoFit/>
          </a:bodyPr>
          <a:lstStyle/>
          <a:p>
            <a:r>
              <a:rPr lang="es-MX" dirty="0">
                <a:solidFill>
                  <a:srgbClr val="636466"/>
                </a:solidFill>
                <a:latin typeface="Calibri" panose="020F0502020204030204" pitchFamily="34" charset="0"/>
                <a:ea typeface="Calibri" panose="020F0502020204030204" pitchFamily="34" charset="0"/>
                <a:cs typeface="Times New Roman" panose="02020603050405020304" pitchFamily="18" charset="0"/>
              </a:rPr>
              <a:t>Para aprender más haz clic en cada término:</a:t>
            </a:r>
            <a:endParaRPr lang="en-US" dirty="0">
              <a:solidFill>
                <a:srgbClr val="636466"/>
              </a:solidFill>
              <a:latin typeface="Calibri" panose="020F0502020204030204" pitchFamily="34" charset="0"/>
            </a:endParaRPr>
          </a:p>
        </p:txBody>
      </p:sp>
      <p:pic>
        <p:nvPicPr>
          <p:cNvPr id="1026" name="Picture 2">
            <a:extLst>
              <a:ext uri="{FF2B5EF4-FFF2-40B4-BE49-F238E27FC236}">
                <a16:creationId xmlns:a16="http://schemas.microsoft.com/office/drawing/2014/main" id="{312696DE-BEAE-4ABB-AB27-9B6C9704AE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51726" y="4190747"/>
            <a:ext cx="1418206" cy="10573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52F198B-ACAE-4E5D-AB80-1E6A1C0E19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9194" y="5410562"/>
            <a:ext cx="1877814" cy="1325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7940044-AE52-4E00-9D14-8AAB5BEC24BC}"/>
              </a:ext>
            </a:extLst>
          </p:cNvPr>
          <p:cNvSpPr txBox="1"/>
          <p:nvPr/>
        </p:nvSpPr>
        <p:spPr>
          <a:xfrm>
            <a:off x="5073041" y="828236"/>
            <a:ext cx="4835751" cy="671915"/>
          </a:xfrm>
          <a:prstGeom prst="rect">
            <a:avLst/>
          </a:prstGeom>
          <a:noFill/>
        </p:spPr>
        <p:txBody>
          <a:bodyPr wrap="square" rtlCol="0">
            <a:spAutoFit/>
          </a:bodyPr>
          <a:lstStyle/>
          <a:p>
            <a:pPr>
              <a:lnSpc>
                <a:spcPct val="107000"/>
              </a:lnSpc>
              <a:spcAft>
                <a:spcPts val="800"/>
              </a:spcAft>
            </a:pPr>
            <a:r>
              <a:rPr lang="es-MX" dirty="0">
                <a:solidFill>
                  <a:srgbClr val="636466"/>
                </a:solidFill>
                <a:latin typeface="Calibri" panose="020F0502020204030204" pitchFamily="34" charset="0"/>
                <a:ea typeface="Calibri" panose="020F0502020204030204" pitchFamily="34" charset="0"/>
                <a:cs typeface="Times New Roman" panose="02020603050405020304" pitchFamily="18" charset="0"/>
              </a:rPr>
              <a:t>Copia y pega una obra de arte que siga estos conceptos japoneses de belleza: </a:t>
            </a:r>
            <a:endParaRPr lang="en-US"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9926140-6F63-4380-A9D9-D00A8E1C0320}"/>
              </a:ext>
            </a:extLst>
          </p:cNvPr>
          <p:cNvSpPr txBox="1"/>
          <p:nvPr/>
        </p:nvSpPr>
        <p:spPr>
          <a:xfrm>
            <a:off x="9588861" y="1452883"/>
            <a:ext cx="2548847" cy="1200329"/>
          </a:xfrm>
          <a:prstGeom prst="rect">
            <a:avLst/>
          </a:prstGeom>
          <a:noFill/>
        </p:spPr>
        <p:txBody>
          <a:bodyPr wrap="square" rtlCol="0">
            <a:spAutoFit/>
          </a:bodyPr>
          <a:lstStyle/>
          <a:p>
            <a:r>
              <a:rPr lang="es-MX" dirty="0">
                <a:solidFill>
                  <a:srgbClr val="81232C"/>
                </a:solidFill>
              </a:rPr>
              <a:t>Arrastra esas imágenes del Denver Art </a:t>
            </a:r>
            <a:r>
              <a:rPr lang="es-MX" dirty="0" err="1">
                <a:solidFill>
                  <a:srgbClr val="81232C"/>
                </a:solidFill>
              </a:rPr>
              <a:t>Museum</a:t>
            </a:r>
            <a:r>
              <a:rPr lang="es-MX" dirty="0">
                <a:solidFill>
                  <a:srgbClr val="81232C"/>
                </a:solidFill>
              </a:rPr>
              <a:t> a la categoría que mejor le corresponda:</a:t>
            </a:r>
            <a:endParaRPr lang="en-US" dirty="0">
              <a:solidFill>
                <a:srgbClr val="81232C"/>
              </a:solidFill>
            </a:endParaRPr>
          </a:p>
        </p:txBody>
      </p:sp>
      <p:sp>
        <p:nvSpPr>
          <p:cNvPr id="10" name="Rectangle 9">
            <a:extLst>
              <a:ext uri="{FF2B5EF4-FFF2-40B4-BE49-F238E27FC236}">
                <a16:creationId xmlns:a16="http://schemas.microsoft.com/office/drawing/2014/main" id="{BAFD712E-3073-4FF1-8128-4A01E4C10477}"/>
              </a:ext>
            </a:extLst>
          </p:cNvPr>
          <p:cNvSpPr/>
          <p:nvPr/>
        </p:nvSpPr>
        <p:spPr>
          <a:xfrm>
            <a:off x="5440300" y="1593376"/>
            <a:ext cx="1112805" cy="369332"/>
          </a:xfrm>
          <a:prstGeom prst="rect">
            <a:avLst/>
          </a:prstGeom>
        </p:spPr>
        <p:txBody>
          <a:bodyPr wrap="none">
            <a:spAutoFit/>
          </a:bodyPr>
          <a:lstStyle/>
          <a:p>
            <a:pPr algn="ctr"/>
            <a:r>
              <a:rPr lang="en-US" dirty="0" err="1">
                <a:solidFill>
                  <a:schemeClr val="bg1"/>
                </a:solidFill>
                <a:latin typeface="Calibri" panose="020F0502020204030204" pitchFamily="34" charset="0"/>
              </a:rPr>
              <a:t>Wabi-sabi</a:t>
            </a:r>
            <a:endParaRPr lang="en-US" dirty="0">
              <a:solidFill>
                <a:schemeClr val="bg1"/>
              </a:solidFill>
              <a:latin typeface="Calibri" panose="020F0502020204030204" pitchFamily="34" charset="0"/>
            </a:endParaRPr>
          </a:p>
        </p:txBody>
      </p:sp>
      <p:sp>
        <p:nvSpPr>
          <p:cNvPr id="11" name="Rectangle 10">
            <a:extLst>
              <a:ext uri="{FF2B5EF4-FFF2-40B4-BE49-F238E27FC236}">
                <a16:creationId xmlns:a16="http://schemas.microsoft.com/office/drawing/2014/main" id="{F91BE279-E527-4BCF-B71E-EEBC62DB8B98}"/>
              </a:ext>
            </a:extLst>
          </p:cNvPr>
          <p:cNvSpPr/>
          <p:nvPr/>
        </p:nvSpPr>
        <p:spPr>
          <a:xfrm>
            <a:off x="5597395" y="2717181"/>
            <a:ext cx="919419" cy="369332"/>
          </a:xfrm>
          <a:prstGeom prst="rect">
            <a:avLst/>
          </a:prstGeom>
        </p:spPr>
        <p:txBody>
          <a:bodyPr wrap="none">
            <a:spAutoFit/>
          </a:bodyPr>
          <a:lstStyle/>
          <a:p>
            <a:r>
              <a:rPr lang="en-US" dirty="0">
                <a:solidFill>
                  <a:schemeClr val="bg1"/>
                </a:solidFill>
                <a:latin typeface="Calibri" panose="020F0502020204030204" pitchFamily="34" charset="0"/>
              </a:rPr>
              <a:t>Ikebana</a:t>
            </a:r>
          </a:p>
        </p:txBody>
      </p:sp>
      <p:sp>
        <p:nvSpPr>
          <p:cNvPr id="12" name="Rectangle 11">
            <a:extLst>
              <a:ext uri="{FF2B5EF4-FFF2-40B4-BE49-F238E27FC236}">
                <a16:creationId xmlns:a16="http://schemas.microsoft.com/office/drawing/2014/main" id="{8BD99E09-4EFD-43E4-BDA6-85219EA1ECB7}"/>
              </a:ext>
            </a:extLst>
          </p:cNvPr>
          <p:cNvSpPr/>
          <p:nvPr/>
        </p:nvSpPr>
        <p:spPr>
          <a:xfrm>
            <a:off x="5586702" y="3532320"/>
            <a:ext cx="927946" cy="369332"/>
          </a:xfrm>
          <a:prstGeom prst="rect">
            <a:avLst/>
          </a:prstGeom>
        </p:spPr>
        <p:txBody>
          <a:bodyPr wrap="none">
            <a:spAutoFit/>
          </a:bodyPr>
          <a:lstStyle/>
          <a:p>
            <a:r>
              <a:rPr lang="en-US" dirty="0">
                <a:solidFill>
                  <a:schemeClr val="bg1"/>
                </a:solidFill>
                <a:latin typeface="Calibri" panose="020F0502020204030204" pitchFamily="34" charset="0"/>
              </a:rPr>
              <a:t>Kintsugi</a:t>
            </a:r>
          </a:p>
        </p:txBody>
      </p:sp>
      <p:sp>
        <p:nvSpPr>
          <p:cNvPr id="17" name="Rectangle 16">
            <a:extLst>
              <a:ext uri="{FF2B5EF4-FFF2-40B4-BE49-F238E27FC236}">
                <a16:creationId xmlns:a16="http://schemas.microsoft.com/office/drawing/2014/main" id="{0F6F6136-D425-4459-8E61-161CA9819588}"/>
              </a:ext>
            </a:extLst>
          </p:cNvPr>
          <p:cNvSpPr/>
          <p:nvPr/>
        </p:nvSpPr>
        <p:spPr>
          <a:xfrm>
            <a:off x="5635517" y="4576333"/>
            <a:ext cx="1592487" cy="369332"/>
          </a:xfrm>
          <a:prstGeom prst="rect">
            <a:avLst/>
          </a:prstGeom>
        </p:spPr>
        <p:txBody>
          <a:bodyPr wrap="none">
            <a:spAutoFit/>
          </a:bodyPr>
          <a:lstStyle/>
          <a:p>
            <a:r>
              <a:rPr lang="en-US" dirty="0" err="1">
                <a:solidFill>
                  <a:schemeClr val="bg1"/>
                </a:solidFill>
              </a:rPr>
              <a:t>Cerámica</a:t>
            </a:r>
            <a:r>
              <a:rPr lang="en-US" dirty="0">
                <a:solidFill>
                  <a:schemeClr val="bg1"/>
                </a:solidFill>
              </a:rPr>
              <a:t> Raku</a:t>
            </a:r>
            <a:endParaRPr lang="en-US" dirty="0">
              <a:solidFill>
                <a:schemeClr val="bg1"/>
              </a:solidFill>
              <a:latin typeface="Calibri" panose="020F0502020204030204" pitchFamily="34" charset="0"/>
            </a:endParaRPr>
          </a:p>
        </p:txBody>
      </p:sp>
      <p:sp>
        <p:nvSpPr>
          <p:cNvPr id="18" name="Rectangle 17">
            <a:extLst>
              <a:ext uri="{FF2B5EF4-FFF2-40B4-BE49-F238E27FC236}">
                <a16:creationId xmlns:a16="http://schemas.microsoft.com/office/drawing/2014/main" id="{9A99C008-F17F-4D62-88FE-895E6E29B675}"/>
              </a:ext>
            </a:extLst>
          </p:cNvPr>
          <p:cNvSpPr/>
          <p:nvPr/>
        </p:nvSpPr>
        <p:spPr>
          <a:xfrm>
            <a:off x="5729553" y="5748193"/>
            <a:ext cx="788999" cy="369332"/>
          </a:xfrm>
          <a:prstGeom prst="rect">
            <a:avLst/>
          </a:prstGeom>
        </p:spPr>
        <p:txBody>
          <a:bodyPr wrap="none">
            <a:spAutoFit/>
          </a:bodyPr>
          <a:lstStyle/>
          <a:p>
            <a:r>
              <a:rPr lang="en-US" dirty="0">
                <a:solidFill>
                  <a:schemeClr val="bg1"/>
                </a:solidFill>
                <a:latin typeface="Calibri" panose="020F0502020204030204" pitchFamily="34" charset="0"/>
              </a:rPr>
              <a:t>Kawaii</a:t>
            </a:r>
          </a:p>
        </p:txBody>
      </p:sp>
      <p:pic>
        <p:nvPicPr>
          <p:cNvPr id="20" name="Picture 19">
            <a:extLst>
              <a:ext uri="{FF2B5EF4-FFF2-40B4-BE49-F238E27FC236}">
                <a16:creationId xmlns:a16="http://schemas.microsoft.com/office/drawing/2014/main" id="{875481F4-DF99-425A-A752-696AE79354BB}"/>
              </a:ext>
            </a:extLst>
          </p:cNvPr>
          <p:cNvPicPr>
            <a:picLocks noChangeAspect="1"/>
          </p:cNvPicPr>
          <p:nvPr/>
        </p:nvPicPr>
        <p:blipFill rotWithShape="1">
          <a:blip r:embed="rId9"/>
          <a:srcRect l="89112" t="44954" r="4047" b="15842"/>
          <a:stretch/>
        </p:blipFill>
        <p:spPr>
          <a:xfrm>
            <a:off x="11323674" y="1"/>
            <a:ext cx="868326" cy="1399604"/>
          </a:xfrm>
          <a:prstGeom prst="rect">
            <a:avLst/>
          </a:prstGeom>
        </p:spPr>
      </p:pic>
      <p:pic>
        <p:nvPicPr>
          <p:cNvPr id="27" name="Picture 26">
            <a:extLst>
              <a:ext uri="{FF2B5EF4-FFF2-40B4-BE49-F238E27FC236}">
                <a16:creationId xmlns:a16="http://schemas.microsoft.com/office/drawing/2014/main" id="{1FEFBC10-A9A6-472C-A0B4-CB2FEC9806E7}"/>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10251726" y="2637397"/>
            <a:ext cx="1071948" cy="1553349"/>
          </a:xfrm>
          <a:prstGeom prst="rect">
            <a:avLst/>
          </a:prstGeom>
        </p:spPr>
      </p:pic>
    </p:spTree>
    <p:extLst>
      <p:ext uri="{BB962C8B-B14F-4D97-AF65-F5344CB8AC3E}">
        <p14:creationId xmlns:p14="http://schemas.microsoft.com/office/powerpoint/2010/main" val="3591613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B7BC"/>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F5A210-2AB2-47AB-87AD-7086888820F5}"/>
              </a:ext>
            </a:extLst>
          </p:cNvPr>
          <p:cNvSpPr/>
          <p:nvPr/>
        </p:nvSpPr>
        <p:spPr>
          <a:xfrm>
            <a:off x="114300" y="932893"/>
            <a:ext cx="5650123" cy="1938992"/>
          </a:xfrm>
          <a:prstGeom prst="rect">
            <a:avLst/>
          </a:prstGeom>
        </p:spPr>
        <p:txBody>
          <a:bodyPr wrap="square">
            <a:spAutoFit/>
          </a:bodyPr>
          <a:lstStyle/>
          <a:p>
            <a:pPr marL="285750" indent="-285750" fontAlgn="base">
              <a:buFont typeface="Arial" panose="020B0604020202020204" pitchFamily="34" charset="0"/>
              <a:buChar char="•"/>
            </a:pPr>
            <a:r>
              <a:rPr lang="en-US" sz="2000" dirty="0">
                <a:solidFill>
                  <a:srgbClr val="81232C"/>
                </a:solidFill>
              </a:rPr>
              <a:t>El </a:t>
            </a:r>
            <a:r>
              <a:rPr lang="en-US" sz="2000" dirty="0" err="1">
                <a:solidFill>
                  <a:srgbClr val="81232C"/>
                </a:solidFill>
              </a:rPr>
              <a:t>bambú</a:t>
            </a:r>
            <a:r>
              <a:rPr lang="en-US" sz="2000" dirty="0">
                <a:solidFill>
                  <a:srgbClr val="81232C"/>
                </a:solidFill>
              </a:rPr>
              <a:t> </a:t>
            </a:r>
            <a:r>
              <a:rPr lang="en-US" sz="2000" dirty="0" err="1">
                <a:solidFill>
                  <a:srgbClr val="81232C"/>
                </a:solidFill>
              </a:rPr>
              <a:t>crece</a:t>
            </a:r>
            <a:r>
              <a:rPr lang="en-US" sz="2000" dirty="0">
                <a:solidFill>
                  <a:srgbClr val="81232C"/>
                </a:solidFill>
              </a:rPr>
              <a:t> </a:t>
            </a:r>
            <a:r>
              <a:rPr lang="en-US" sz="2000" dirty="0" err="1">
                <a:solidFill>
                  <a:srgbClr val="81232C"/>
                </a:solidFill>
              </a:rPr>
              <a:t>en</a:t>
            </a:r>
            <a:r>
              <a:rPr lang="en-US" sz="2000" dirty="0">
                <a:solidFill>
                  <a:srgbClr val="81232C"/>
                </a:solidFill>
              </a:rPr>
              <a:t> Asia </a:t>
            </a:r>
            <a:r>
              <a:rPr lang="en-US" sz="2000" dirty="0" err="1">
                <a:solidFill>
                  <a:srgbClr val="81232C"/>
                </a:solidFill>
              </a:rPr>
              <a:t>en</a:t>
            </a:r>
            <a:r>
              <a:rPr lang="en-US" sz="2000" dirty="0">
                <a:solidFill>
                  <a:srgbClr val="81232C"/>
                </a:solidFill>
              </a:rPr>
              <a:t> </a:t>
            </a:r>
            <a:r>
              <a:rPr lang="en-US" sz="2000" dirty="0" err="1">
                <a:solidFill>
                  <a:srgbClr val="81232C"/>
                </a:solidFill>
              </a:rPr>
              <a:t>abundancia</a:t>
            </a:r>
            <a:r>
              <a:rPr lang="en-US" sz="2000" dirty="0">
                <a:solidFill>
                  <a:srgbClr val="81232C"/>
                </a:solidFill>
              </a:rPr>
              <a:t> y la planta </a:t>
            </a:r>
            <a:r>
              <a:rPr lang="en-US" sz="2000" dirty="0" err="1">
                <a:solidFill>
                  <a:srgbClr val="81232C"/>
                </a:solidFill>
              </a:rPr>
              <a:t>nativa</a:t>
            </a:r>
            <a:r>
              <a:rPr lang="en-US" sz="2000" dirty="0">
                <a:solidFill>
                  <a:srgbClr val="81232C"/>
                </a:solidFill>
              </a:rPr>
              <a:t> es </a:t>
            </a:r>
            <a:r>
              <a:rPr lang="en-US" sz="2000" dirty="0" err="1">
                <a:solidFill>
                  <a:srgbClr val="81232C"/>
                </a:solidFill>
              </a:rPr>
              <a:t>admirada</a:t>
            </a:r>
            <a:r>
              <a:rPr lang="en-US" sz="2000" dirty="0">
                <a:solidFill>
                  <a:srgbClr val="81232C"/>
                </a:solidFill>
              </a:rPr>
              <a:t> por </a:t>
            </a:r>
            <a:r>
              <a:rPr lang="en-US" sz="2000" dirty="0" err="1">
                <a:solidFill>
                  <a:srgbClr val="81232C"/>
                </a:solidFill>
              </a:rPr>
              <a:t>su</a:t>
            </a:r>
            <a:r>
              <a:rPr lang="en-US" sz="2000" dirty="0">
                <a:solidFill>
                  <a:srgbClr val="81232C"/>
                </a:solidFill>
              </a:rPr>
              <a:t> </a:t>
            </a:r>
            <a:r>
              <a:rPr lang="en-US" sz="2000" dirty="0" err="1">
                <a:solidFill>
                  <a:srgbClr val="81232C"/>
                </a:solidFill>
              </a:rPr>
              <a:t>belleza</a:t>
            </a:r>
            <a:r>
              <a:rPr lang="en-US" sz="2000" dirty="0">
                <a:solidFill>
                  <a:srgbClr val="81232C"/>
                </a:solidFill>
              </a:rPr>
              <a:t> y </a:t>
            </a:r>
            <a:r>
              <a:rPr lang="en-US" sz="2000" dirty="0" err="1">
                <a:solidFill>
                  <a:srgbClr val="81232C"/>
                </a:solidFill>
              </a:rPr>
              <a:t>utilidad</a:t>
            </a:r>
            <a:r>
              <a:rPr lang="en-US" sz="2000" dirty="0">
                <a:solidFill>
                  <a:srgbClr val="81232C"/>
                </a:solidFill>
              </a:rPr>
              <a:t>.</a:t>
            </a:r>
          </a:p>
          <a:p>
            <a:pPr marL="285750" indent="-285750" fontAlgn="base">
              <a:buFont typeface="Arial" panose="020B0604020202020204" pitchFamily="34" charset="0"/>
              <a:buChar char="•"/>
            </a:pPr>
            <a:endParaRPr lang="en-US" sz="2000" dirty="0">
              <a:solidFill>
                <a:srgbClr val="681C23"/>
              </a:solidFill>
              <a:latin typeface="Calibri" panose="020F0502020204030204" pitchFamily="34" charset="0"/>
            </a:endParaRPr>
          </a:p>
          <a:p>
            <a:pPr marL="285750" indent="-285750" fontAlgn="base">
              <a:buFont typeface="Arial" panose="020B0604020202020204" pitchFamily="34" charset="0"/>
              <a:buChar char="•"/>
            </a:pPr>
            <a:r>
              <a:rPr lang="es-ES" sz="2000" dirty="0">
                <a:solidFill>
                  <a:srgbClr val="681C23"/>
                </a:solidFill>
                <a:latin typeface="Calibri" panose="020F0502020204030204" pitchFamily="34" charset="0"/>
              </a:rPr>
              <a:t>El bambú es una planta resistente; un bosque puede existir cien años o más. Un solo tallo puede vivir hasta 15 años dependiendo de la especie.</a:t>
            </a:r>
            <a:endParaRPr lang="en-US" sz="2000" dirty="0">
              <a:solidFill>
                <a:srgbClr val="681C23"/>
              </a:solidFill>
              <a:latin typeface="Calibri" panose="020F0502020204030204" pitchFamily="34" charset="0"/>
            </a:endParaRPr>
          </a:p>
        </p:txBody>
      </p:sp>
      <p:sp>
        <p:nvSpPr>
          <p:cNvPr id="6" name="TextBox 5">
            <a:extLst>
              <a:ext uri="{FF2B5EF4-FFF2-40B4-BE49-F238E27FC236}">
                <a16:creationId xmlns:a16="http://schemas.microsoft.com/office/drawing/2014/main" id="{EC3CF13D-8260-40FE-BCEE-541713CB37AF}"/>
              </a:ext>
            </a:extLst>
          </p:cNvPr>
          <p:cNvSpPr txBox="1"/>
          <p:nvPr/>
        </p:nvSpPr>
        <p:spPr>
          <a:xfrm>
            <a:off x="574371" y="286562"/>
            <a:ext cx="10749303" cy="461665"/>
          </a:xfrm>
          <a:prstGeom prst="rect">
            <a:avLst/>
          </a:prstGeom>
          <a:noFill/>
        </p:spPr>
        <p:txBody>
          <a:bodyPr wrap="square" rtlCol="0">
            <a:spAutoFit/>
          </a:bodyPr>
          <a:lstStyle/>
          <a:p>
            <a:pPr algn="ctr"/>
            <a:r>
              <a:rPr lang="en-US" sz="2400" b="1" dirty="0">
                <a:solidFill>
                  <a:srgbClr val="81232C"/>
                </a:solidFill>
              </a:rPr>
              <a:t>ACERCA DEL MATERIAL: BAMBÚ</a:t>
            </a:r>
            <a:endParaRPr lang="en-US" sz="2400" b="1" dirty="0">
              <a:solidFill>
                <a:srgbClr val="81232C"/>
              </a:solidFill>
              <a:latin typeface="Calibri" panose="020F0502020204030204" pitchFamily="34" charset="0"/>
            </a:endParaRPr>
          </a:p>
        </p:txBody>
      </p:sp>
      <p:pic>
        <p:nvPicPr>
          <p:cNvPr id="7" name="Picture 6">
            <a:extLst>
              <a:ext uri="{FF2B5EF4-FFF2-40B4-BE49-F238E27FC236}">
                <a16:creationId xmlns:a16="http://schemas.microsoft.com/office/drawing/2014/main" id="{A09BC886-0C86-4A92-BE05-0F0059EA5B58}"/>
              </a:ext>
            </a:extLst>
          </p:cNvPr>
          <p:cNvPicPr>
            <a:picLocks noChangeAspect="1"/>
          </p:cNvPicPr>
          <p:nvPr/>
        </p:nvPicPr>
        <p:blipFill rotWithShape="1">
          <a:blip r:embed="rId3"/>
          <a:srcRect l="89112" t="44954" r="4047" b="34198"/>
          <a:stretch/>
        </p:blipFill>
        <p:spPr>
          <a:xfrm>
            <a:off x="11323674" y="1"/>
            <a:ext cx="868326" cy="744278"/>
          </a:xfrm>
          <a:prstGeom prst="rect">
            <a:avLst/>
          </a:prstGeom>
        </p:spPr>
      </p:pic>
      <p:pic>
        <p:nvPicPr>
          <p:cNvPr id="8" name="Picture 7">
            <a:hlinkClick r:id="rId4"/>
            <a:extLst>
              <a:ext uri="{FF2B5EF4-FFF2-40B4-BE49-F238E27FC236}">
                <a16:creationId xmlns:a16="http://schemas.microsoft.com/office/drawing/2014/main" id="{8394D2BF-4647-4AAF-ABA1-ECFE8647D76A}"/>
              </a:ext>
            </a:extLst>
          </p:cNvPr>
          <p:cNvPicPr>
            <a:picLocks noChangeAspect="1"/>
          </p:cNvPicPr>
          <p:nvPr/>
        </p:nvPicPr>
        <p:blipFill>
          <a:blip r:embed="rId5"/>
          <a:stretch>
            <a:fillRect/>
          </a:stretch>
        </p:blipFill>
        <p:spPr>
          <a:xfrm>
            <a:off x="5650123" y="1350093"/>
            <a:ext cx="6349801" cy="1669937"/>
          </a:xfrm>
          <a:prstGeom prst="rect">
            <a:avLst/>
          </a:prstGeom>
        </p:spPr>
      </p:pic>
      <p:sp>
        <p:nvSpPr>
          <p:cNvPr id="2" name="Rectangle 1">
            <a:extLst>
              <a:ext uri="{FF2B5EF4-FFF2-40B4-BE49-F238E27FC236}">
                <a16:creationId xmlns:a16="http://schemas.microsoft.com/office/drawing/2014/main" id="{6B720EFE-05FE-4004-ACAD-2F34D43F4081}"/>
              </a:ext>
            </a:extLst>
          </p:cNvPr>
          <p:cNvSpPr/>
          <p:nvPr/>
        </p:nvSpPr>
        <p:spPr>
          <a:xfrm>
            <a:off x="114300" y="2948517"/>
            <a:ext cx="11885624" cy="3477875"/>
          </a:xfrm>
          <a:prstGeom prst="rect">
            <a:avLst/>
          </a:prstGeom>
        </p:spPr>
        <p:txBody>
          <a:bodyPr wrap="square">
            <a:spAutoFit/>
          </a:bodyPr>
          <a:lstStyle/>
          <a:p>
            <a:pPr marL="285750" indent="-285750" fontAlgn="base">
              <a:buFont typeface="Arial" panose="020B0604020202020204" pitchFamily="34" charset="0"/>
              <a:buChar char="•"/>
            </a:pPr>
            <a:r>
              <a:rPr lang="en-US" sz="2000" dirty="0">
                <a:solidFill>
                  <a:srgbClr val="681C23"/>
                </a:solidFill>
                <a:latin typeface="Calibri" panose="020F0502020204030204" pitchFamily="34" charset="0"/>
              </a:rPr>
              <a:t> </a:t>
            </a:r>
            <a:r>
              <a:rPr lang="es-ES" sz="2000" dirty="0">
                <a:solidFill>
                  <a:srgbClr val="681C23"/>
                </a:solidFill>
                <a:latin typeface="Calibri" panose="020F0502020204030204" pitchFamily="34" charset="0"/>
              </a:rPr>
              <a:t>El bambú es una de las plantas de más rápido crecimiento en el planeta, de hecho, una de las especies de bambú puede crecer 35 pulgadas (89 cm) al día (o 1.5 pulgadas por hora). </a:t>
            </a:r>
          </a:p>
          <a:p>
            <a:pPr marL="285750" indent="-285750" fontAlgn="base">
              <a:buFont typeface="Arial" panose="020B0604020202020204" pitchFamily="34" charset="0"/>
              <a:buChar char="•"/>
            </a:pPr>
            <a:endParaRPr lang="en-US" sz="2000" dirty="0">
              <a:solidFill>
                <a:srgbClr val="681C23"/>
              </a:solidFill>
              <a:latin typeface="Calibri" panose="020F0502020204030204" pitchFamily="34" charset="0"/>
            </a:endParaRPr>
          </a:p>
          <a:p>
            <a:pPr marL="285750" indent="-285750" fontAlgn="base">
              <a:buFont typeface="Arial" panose="020B0604020202020204" pitchFamily="34" charset="0"/>
              <a:buChar char="•"/>
            </a:pPr>
            <a:r>
              <a:rPr lang="es-ES" sz="2000" dirty="0">
                <a:solidFill>
                  <a:srgbClr val="681C23"/>
                </a:solidFill>
                <a:latin typeface="Calibri" panose="020F0502020204030204" pitchFamily="34" charset="0"/>
              </a:rPr>
              <a:t>La resiliencia, abundancia y ritmo de crecimiento contribuyen a la naturaleza sostenible del bambú, pero además tiene una increíble versatilidad. </a:t>
            </a:r>
          </a:p>
          <a:p>
            <a:pPr marL="285750" indent="-285750" fontAlgn="base">
              <a:buFont typeface="Arial" panose="020B0604020202020204" pitchFamily="34" charset="0"/>
              <a:buChar char="•"/>
            </a:pPr>
            <a:endParaRPr lang="en-US" sz="2000" dirty="0">
              <a:solidFill>
                <a:srgbClr val="681C23"/>
              </a:solidFill>
              <a:latin typeface="Calibri" panose="020F0502020204030204" pitchFamily="34" charset="0"/>
            </a:endParaRPr>
          </a:p>
          <a:p>
            <a:pPr marL="285750" indent="-285750" fontAlgn="base">
              <a:buFont typeface="Arial" panose="020B0604020202020204" pitchFamily="34" charset="0"/>
              <a:buChar char="•"/>
            </a:pPr>
            <a:r>
              <a:rPr lang="es-ES" sz="2000" dirty="0">
                <a:solidFill>
                  <a:srgbClr val="681C23"/>
                </a:solidFill>
                <a:latin typeface="Calibri" panose="020F0502020204030204" pitchFamily="34" charset="0"/>
              </a:rPr>
              <a:t>Es ligero pero fuerte y se utiliza en tejidos, pisos, andamios, muebles, puentes, arte y mucho más.</a:t>
            </a:r>
          </a:p>
          <a:p>
            <a:pPr marL="285750" indent="-285750" fontAlgn="base">
              <a:buFont typeface="Arial" panose="020B0604020202020204" pitchFamily="34" charset="0"/>
              <a:buChar char="•"/>
            </a:pPr>
            <a:endParaRPr lang="en-US" sz="2000" dirty="0">
              <a:solidFill>
                <a:srgbClr val="681C23"/>
              </a:solidFill>
              <a:latin typeface="Calibri" panose="020F0502020204030204" pitchFamily="34" charset="0"/>
            </a:endParaRPr>
          </a:p>
          <a:p>
            <a:pPr marL="285750" indent="-285750" fontAlgn="base">
              <a:buFont typeface="Arial" panose="020B0604020202020204" pitchFamily="34" charset="0"/>
              <a:buChar char="•"/>
            </a:pPr>
            <a:r>
              <a:rPr lang="es-ES" sz="2000" dirty="0">
                <a:solidFill>
                  <a:srgbClr val="681C23"/>
                </a:solidFill>
                <a:latin typeface="Calibri" panose="020F0502020204030204" pitchFamily="34" charset="0"/>
              </a:rPr>
              <a:t>Personas de todas las edades y todas las clases sociales disfrutan de objetos de bambú. Se utiliza para hacer artículos para el estudio de un erudito, contenedores para arreglos florales, implementos utilizados en la ceremonia del té, esculturas e innumerables objetos cotidianos.</a:t>
            </a:r>
            <a:endParaRPr lang="en-US" sz="2000" dirty="0">
              <a:solidFill>
                <a:srgbClr val="681C23"/>
              </a:solidFill>
              <a:latin typeface="Calibri" panose="020F0502020204030204" pitchFamily="34" charset="0"/>
            </a:endParaRPr>
          </a:p>
        </p:txBody>
      </p:sp>
    </p:spTree>
    <p:extLst>
      <p:ext uri="{BB962C8B-B14F-4D97-AF65-F5344CB8AC3E}">
        <p14:creationId xmlns:p14="http://schemas.microsoft.com/office/powerpoint/2010/main" val="1617290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7D8D9C3-01A4-4B3C-AD14-9A0FABAD4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01120">
            <a:off x="5953918" y="221456"/>
            <a:ext cx="4536078" cy="651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 name="Picture 1">
            <a:hlinkClick r:id="rId4"/>
            <a:extLst>
              <a:ext uri="{FF2B5EF4-FFF2-40B4-BE49-F238E27FC236}">
                <a16:creationId xmlns:a16="http://schemas.microsoft.com/office/drawing/2014/main" id="{A55EA25F-0850-4313-A890-12C56ECE30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0255" y="5617733"/>
            <a:ext cx="1745532" cy="115919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hlinkClick r:id="rId6"/>
            <a:extLst>
              <a:ext uri="{FF2B5EF4-FFF2-40B4-BE49-F238E27FC236}">
                <a16:creationId xmlns:a16="http://schemas.microsoft.com/office/drawing/2014/main" id="{C0F2F63E-F60F-49D4-B3DC-67EEE5F13B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61711" y="4072652"/>
            <a:ext cx="1884508" cy="146399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hlinkClick r:id="rId8"/>
            <a:extLst>
              <a:ext uri="{FF2B5EF4-FFF2-40B4-BE49-F238E27FC236}">
                <a16:creationId xmlns:a16="http://schemas.microsoft.com/office/drawing/2014/main" id="{46DB15C8-6D08-4F55-A133-FCA8578431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70745" y="2710143"/>
            <a:ext cx="1608320" cy="12814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hlinkClick r:id="rId10"/>
            <a:extLst>
              <a:ext uri="{FF2B5EF4-FFF2-40B4-BE49-F238E27FC236}">
                <a16:creationId xmlns:a16="http://schemas.microsoft.com/office/drawing/2014/main" id="{3C21403B-D161-4C23-A535-017BDBA9B9E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53706" y="1339804"/>
            <a:ext cx="1625359" cy="127655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hlinkClick r:id="rId12"/>
            <a:extLst>
              <a:ext uri="{FF2B5EF4-FFF2-40B4-BE49-F238E27FC236}">
                <a16:creationId xmlns:a16="http://schemas.microsoft.com/office/drawing/2014/main" id="{9F3DAEC6-8893-44E6-87D3-8D5B6DD5085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53706" y="15741"/>
            <a:ext cx="1629560" cy="12814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405130A-5B1C-4A2B-A5AB-B21F35D42537}"/>
              </a:ext>
            </a:extLst>
          </p:cNvPr>
          <p:cNvSpPr/>
          <p:nvPr/>
        </p:nvSpPr>
        <p:spPr>
          <a:xfrm>
            <a:off x="754912" y="286055"/>
            <a:ext cx="5794089" cy="707886"/>
          </a:xfrm>
          <a:prstGeom prst="rect">
            <a:avLst/>
          </a:prstGeom>
        </p:spPr>
        <p:txBody>
          <a:bodyPr wrap="square">
            <a:spAutoFit/>
          </a:bodyPr>
          <a:lstStyle/>
          <a:p>
            <a:pPr algn="r"/>
            <a:r>
              <a:rPr lang="es-ES" sz="2000" b="1" dirty="0">
                <a:solidFill>
                  <a:srgbClr val="C1623A"/>
                </a:solidFill>
                <a:latin typeface="Calibri" panose="020F0502020204030204" pitchFamily="34" charset="0"/>
              </a:rPr>
              <a:t>Dedica algún tiempo a explorar estas otras obras de arte en bambú en el Denver Art </a:t>
            </a:r>
            <a:r>
              <a:rPr lang="es-ES" sz="2000" b="1" dirty="0" err="1">
                <a:solidFill>
                  <a:srgbClr val="C1623A"/>
                </a:solidFill>
                <a:latin typeface="Calibri" panose="020F0502020204030204" pitchFamily="34" charset="0"/>
              </a:rPr>
              <a:t>Museum</a:t>
            </a:r>
            <a:r>
              <a:rPr lang="es-ES" sz="2000" b="1" dirty="0">
                <a:solidFill>
                  <a:srgbClr val="C1623A"/>
                </a:solidFill>
                <a:latin typeface="Calibri" panose="020F0502020204030204" pitchFamily="34" charset="0"/>
              </a:rPr>
              <a:t>:</a:t>
            </a:r>
            <a:endParaRPr lang="en-US" sz="2000" b="1" dirty="0">
              <a:solidFill>
                <a:srgbClr val="C1623A"/>
              </a:solidFill>
              <a:latin typeface="Calibri" panose="020F0502020204030204" pitchFamily="34" charset="0"/>
            </a:endParaRPr>
          </a:p>
        </p:txBody>
      </p:sp>
      <p:sp>
        <p:nvSpPr>
          <p:cNvPr id="10" name="TextBox 9">
            <a:extLst>
              <a:ext uri="{FF2B5EF4-FFF2-40B4-BE49-F238E27FC236}">
                <a16:creationId xmlns:a16="http://schemas.microsoft.com/office/drawing/2014/main" id="{E9159061-A737-41DD-91C0-FD25D3CD9919}"/>
              </a:ext>
            </a:extLst>
          </p:cNvPr>
          <p:cNvSpPr txBox="1"/>
          <p:nvPr/>
        </p:nvSpPr>
        <p:spPr>
          <a:xfrm>
            <a:off x="9271836" y="34019"/>
            <a:ext cx="209566" cy="369332"/>
          </a:xfrm>
          <a:prstGeom prst="rect">
            <a:avLst/>
          </a:prstGeom>
          <a:noFill/>
        </p:spPr>
        <p:txBody>
          <a:bodyPr wrap="square" rtlCol="0">
            <a:spAutoFit/>
          </a:bodyPr>
          <a:lstStyle/>
          <a:p>
            <a:r>
              <a:rPr lang="en-US" dirty="0">
                <a:solidFill>
                  <a:srgbClr val="681C23"/>
                </a:solidFill>
                <a:latin typeface="Calibri" panose="020F0502020204030204" pitchFamily="34" charset="0"/>
              </a:rPr>
              <a:t>1</a:t>
            </a:r>
          </a:p>
        </p:txBody>
      </p:sp>
      <p:sp>
        <p:nvSpPr>
          <p:cNvPr id="19" name="TextBox 18">
            <a:extLst>
              <a:ext uri="{FF2B5EF4-FFF2-40B4-BE49-F238E27FC236}">
                <a16:creationId xmlns:a16="http://schemas.microsoft.com/office/drawing/2014/main" id="{2A880DD5-064D-4DD4-8097-32CC5C0B650F}"/>
              </a:ext>
            </a:extLst>
          </p:cNvPr>
          <p:cNvSpPr txBox="1"/>
          <p:nvPr/>
        </p:nvSpPr>
        <p:spPr>
          <a:xfrm>
            <a:off x="9194349" y="1331365"/>
            <a:ext cx="209566" cy="369332"/>
          </a:xfrm>
          <a:prstGeom prst="rect">
            <a:avLst/>
          </a:prstGeom>
          <a:noFill/>
        </p:spPr>
        <p:txBody>
          <a:bodyPr wrap="square" rtlCol="0">
            <a:spAutoFit/>
          </a:bodyPr>
          <a:lstStyle/>
          <a:p>
            <a:r>
              <a:rPr lang="en-US" dirty="0">
                <a:solidFill>
                  <a:srgbClr val="681C23"/>
                </a:solidFill>
                <a:latin typeface="Calibri" panose="020F0502020204030204" pitchFamily="34" charset="0"/>
              </a:rPr>
              <a:t>2</a:t>
            </a:r>
          </a:p>
        </p:txBody>
      </p:sp>
      <p:sp>
        <p:nvSpPr>
          <p:cNvPr id="20" name="TextBox 19">
            <a:extLst>
              <a:ext uri="{FF2B5EF4-FFF2-40B4-BE49-F238E27FC236}">
                <a16:creationId xmlns:a16="http://schemas.microsoft.com/office/drawing/2014/main" id="{BB41DF82-694D-4A91-B653-4750AEAECB44}"/>
              </a:ext>
            </a:extLst>
          </p:cNvPr>
          <p:cNvSpPr txBox="1"/>
          <p:nvPr/>
        </p:nvSpPr>
        <p:spPr>
          <a:xfrm>
            <a:off x="9167053" y="2587928"/>
            <a:ext cx="209566" cy="369332"/>
          </a:xfrm>
          <a:prstGeom prst="rect">
            <a:avLst/>
          </a:prstGeom>
          <a:noFill/>
        </p:spPr>
        <p:txBody>
          <a:bodyPr wrap="square" rtlCol="0">
            <a:spAutoFit/>
          </a:bodyPr>
          <a:lstStyle/>
          <a:p>
            <a:r>
              <a:rPr lang="en-US" dirty="0">
                <a:solidFill>
                  <a:srgbClr val="681C23"/>
                </a:solidFill>
                <a:latin typeface="Calibri" panose="020F0502020204030204" pitchFamily="34" charset="0"/>
              </a:rPr>
              <a:t>3</a:t>
            </a:r>
          </a:p>
        </p:txBody>
      </p:sp>
      <p:sp>
        <p:nvSpPr>
          <p:cNvPr id="21" name="TextBox 20">
            <a:extLst>
              <a:ext uri="{FF2B5EF4-FFF2-40B4-BE49-F238E27FC236}">
                <a16:creationId xmlns:a16="http://schemas.microsoft.com/office/drawing/2014/main" id="{DE87381C-7D25-4C63-BC8E-D03FEAD3FEBC}"/>
              </a:ext>
            </a:extLst>
          </p:cNvPr>
          <p:cNvSpPr txBox="1"/>
          <p:nvPr/>
        </p:nvSpPr>
        <p:spPr>
          <a:xfrm>
            <a:off x="9194349" y="3993835"/>
            <a:ext cx="209566" cy="369332"/>
          </a:xfrm>
          <a:prstGeom prst="rect">
            <a:avLst/>
          </a:prstGeom>
          <a:noFill/>
        </p:spPr>
        <p:txBody>
          <a:bodyPr wrap="square" rtlCol="0">
            <a:spAutoFit/>
          </a:bodyPr>
          <a:lstStyle/>
          <a:p>
            <a:r>
              <a:rPr lang="en-US" dirty="0">
                <a:solidFill>
                  <a:srgbClr val="681C23"/>
                </a:solidFill>
                <a:latin typeface="Calibri" panose="020F0502020204030204" pitchFamily="34" charset="0"/>
              </a:rPr>
              <a:t>4</a:t>
            </a:r>
          </a:p>
        </p:txBody>
      </p:sp>
      <p:sp>
        <p:nvSpPr>
          <p:cNvPr id="22" name="TextBox 21">
            <a:extLst>
              <a:ext uri="{FF2B5EF4-FFF2-40B4-BE49-F238E27FC236}">
                <a16:creationId xmlns:a16="http://schemas.microsoft.com/office/drawing/2014/main" id="{0B0DC677-CE6B-47CE-98EB-6B764F1D9EE4}"/>
              </a:ext>
            </a:extLst>
          </p:cNvPr>
          <p:cNvSpPr txBox="1"/>
          <p:nvPr/>
        </p:nvSpPr>
        <p:spPr>
          <a:xfrm>
            <a:off x="9199355" y="5525702"/>
            <a:ext cx="209566" cy="369332"/>
          </a:xfrm>
          <a:prstGeom prst="rect">
            <a:avLst/>
          </a:prstGeom>
          <a:noFill/>
        </p:spPr>
        <p:txBody>
          <a:bodyPr wrap="square" rtlCol="0">
            <a:spAutoFit/>
          </a:bodyPr>
          <a:lstStyle/>
          <a:p>
            <a:r>
              <a:rPr lang="en-US" dirty="0">
                <a:solidFill>
                  <a:srgbClr val="681C23"/>
                </a:solidFill>
                <a:latin typeface="Calibri" panose="020F0502020204030204" pitchFamily="34" charset="0"/>
              </a:rPr>
              <a:t>5</a:t>
            </a:r>
          </a:p>
        </p:txBody>
      </p:sp>
      <p:pic>
        <p:nvPicPr>
          <p:cNvPr id="23" name="Picture 22">
            <a:extLst>
              <a:ext uri="{FF2B5EF4-FFF2-40B4-BE49-F238E27FC236}">
                <a16:creationId xmlns:a16="http://schemas.microsoft.com/office/drawing/2014/main" id="{3E7C6B45-6888-4AF4-93A5-8EE8FF88B820}"/>
              </a:ext>
            </a:extLst>
          </p:cNvPr>
          <p:cNvPicPr>
            <a:picLocks noChangeAspect="1"/>
          </p:cNvPicPr>
          <p:nvPr/>
        </p:nvPicPr>
        <p:blipFill rotWithShape="1">
          <a:blip r:embed="rId14"/>
          <a:srcRect l="89112" t="44954" r="4047" b="15842"/>
          <a:stretch/>
        </p:blipFill>
        <p:spPr>
          <a:xfrm>
            <a:off x="11323674" y="1"/>
            <a:ext cx="868326" cy="1399604"/>
          </a:xfrm>
          <a:prstGeom prst="rect">
            <a:avLst/>
          </a:prstGeom>
        </p:spPr>
      </p:pic>
      <p:sp>
        <p:nvSpPr>
          <p:cNvPr id="7" name="Rectangle 6">
            <a:extLst>
              <a:ext uri="{FF2B5EF4-FFF2-40B4-BE49-F238E27FC236}">
                <a16:creationId xmlns:a16="http://schemas.microsoft.com/office/drawing/2014/main" id="{3145C486-7CFB-447D-847B-CB4F3D67F217}"/>
              </a:ext>
            </a:extLst>
          </p:cNvPr>
          <p:cNvSpPr/>
          <p:nvPr/>
        </p:nvSpPr>
        <p:spPr>
          <a:xfrm>
            <a:off x="0" y="5569164"/>
            <a:ext cx="3086100" cy="923330"/>
          </a:xfrm>
          <a:prstGeom prst="rect">
            <a:avLst/>
          </a:prstGeom>
        </p:spPr>
        <p:txBody>
          <a:bodyPr wrap="square">
            <a:spAutoFit/>
          </a:bodyPr>
          <a:lstStyle/>
          <a:p>
            <a:pPr fontAlgn="base"/>
            <a:r>
              <a:rPr lang="es-ES" dirty="0">
                <a:solidFill>
                  <a:srgbClr val="681C23"/>
                </a:solidFill>
                <a:latin typeface="Calibri" panose="020F0502020204030204" pitchFamily="34" charset="0"/>
              </a:rPr>
              <a:t>¿Cuál podría ser una ventaja de usar las partes de un material natural?</a:t>
            </a:r>
            <a:endParaRPr lang="en-US" dirty="0">
              <a:solidFill>
                <a:srgbClr val="681C23"/>
              </a:solidFill>
              <a:latin typeface="Calibri" panose="020F0502020204030204" pitchFamily="34" charset="0"/>
            </a:endParaRPr>
          </a:p>
        </p:txBody>
      </p:sp>
      <p:sp>
        <p:nvSpPr>
          <p:cNvPr id="8" name="Rectangle 7">
            <a:extLst>
              <a:ext uri="{FF2B5EF4-FFF2-40B4-BE49-F238E27FC236}">
                <a16:creationId xmlns:a16="http://schemas.microsoft.com/office/drawing/2014/main" id="{8BB142E3-7AF9-4F6D-8290-9A361C4D59E2}"/>
              </a:ext>
            </a:extLst>
          </p:cNvPr>
          <p:cNvSpPr/>
          <p:nvPr/>
        </p:nvSpPr>
        <p:spPr>
          <a:xfrm>
            <a:off x="0" y="3725794"/>
            <a:ext cx="2808415" cy="1477328"/>
          </a:xfrm>
          <a:prstGeom prst="rect">
            <a:avLst/>
          </a:prstGeom>
        </p:spPr>
        <p:txBody>
          <a:bodyPr wrap="square">
            <a:spAutoFit/>
          </a:bodyPr>
          <a:lstStyle/>
          <a:p>
            <a:pPr fontAlgn="base"/>
            <a:r>
              <a:rPr lang="es-ES" sz="1500" dirty="0">
                <a:solidFill>
                  <a:srgbClr val="681C23"/>
                </a:solidFill>
                <a:latin typeface="Calibri" panose="020F0502020204030204" pitchFamily="34" charset="0"/>
              </a:rPr>
              <a:t>Los artistas pueden utilizar todas las partes de la planta de bambú en sus creaciones. ¿Puedes pensar en otras prácticas que también usan todas las partes de un recurso natural? </a:t>
            </a:r>
            <a:endParaRPr lang="en-US" sz="1500" dirty="0">
              <a:solidFill>
                <a:srgbClr val="681C23"/>
              </a:solidFill>
              <a:latin typeface="Calibri" panose="020F0502020204030204" pitchFamily="34" charset="0"/>
            </a:endParaRPr>
          </a:p>
        </p:txBody>
      </p:sp>
      <p:sp>
        <p:nvSpPr>
          <p:cNvPr id="11" name="Rectangle 10">
            <a:extLst>
              <a:ext uri="{FF2B5EF4-FFF2-40B4-BE49-F238E27FC236}">
                <a16:creationId xmlns:a16="http://schemas.microsoft.com/office/drawing/2014/main" id="{DD08D7B1-B44F-43A6-828E-860A7A738A0E}"/>
              </a:ext>
            </a:extLst>
          </p:cNvPr>
          <p:cNvSpPr/>
          <p:nvPr/>
        </p:nvSpPr>
        <p:spPr>
          <a:xfrm>
            <a:off x="1" y="2713420"/>
            <a:ext cx="2815380" cy="923330"/>
          </a:xfrm>
          <a:prstGeom prst="rect">
            <a:avLst/>
          </a:prstGeom>
        </p:spPr>
        <p:txBody>
          <a:bodyPr wrap="square">
            <a:spAutoFit/>
          </a:bodyPr>
          <a:lstStyle/>
          <a:p>
            <a:pPr fontAlgn="base"/>
            <a:r>
              <a:rPr lang="es-ES" dirty="0">
                <a:solidFill>
                  <a:srgbClr val="681C23"/>
                </a:solidFill>
                <a:latin typeface="Calibri" panose="020F0502020204030204" pitchFamily="34" charset="0"/>
              </a:rPr>
              <a:t>¿Qué partes de la planta de bambú crees que se usaron?</a:t>
            </a:r>
            <a:endParaRPr lang="en-US" dirty="0">
              <a:solidFill>
                <a:srgbClr val="681C23"/>
              </a:solidFill>
              <a:latin typeface="Calibri" panose="020F0502020204030204" pitchFamily="34" charset="0"/>
            </a:endParaRPr>
          </a:p>
        </p:txBody>
      </p:sp>
      <p:sp>
        <p:nvSpPr>
          <p:cNvPr id="15" name="Rectangle 14">
            <a:extLst>
              <a:ext uri="{FF2B5EF4-FFF2-40B4-BE49-F238E27FC236}">
                <a16:creationId xmlns:a16="http://schemas.microsoft.com/office/drawing/2014/main" id="{574BDB66-AD2B-4BD8-BF85-4BC680C20A49}"/>
              </a:ext>
            </a:extLst>
          </p:cNvPr>
          <p:cNvSpPr/>
          <p:nvPr/>
        </p:nvSpPr>
        <p:spPr>
          <a:xfrm>
            <a:off x="-19156" y="1147048"/>
            <a:ext cx="2967103" cy="1477328"/>
          </a:xfrm>
          <a:prstGeom prst="rect">
            <a:avLst/>
          </a:prstGeom>
        </p:spPr>
        <p:txBody>
          <a:bodyPr wrap="square">
            <a:spAutoFit/>
          </a:bodyPr>
          <a:lstStyle/>
          <a:p>
            <a:r>
              <a:rPr lang="es-ES" dirty="0">
                <a:solidFill>
                  <a:srgbClr val="681C23"/>
                </a:solidFill>
                <a:latin typeface="Calibri" panose="020F0502020204030204" pitchFamily="34" charset="0"/>
              </a:rPr>
              <a:t> ¿Puedes ver cómo la forma natural de la planta misma ha determinado la forma de estos otros objetos de bambú? </a:t>
            </a:r>
            <a:endParaRPr lang="en-US" dirty="0">
              <a:solidFill>
                <a:srgbClr val="681C23"/>
              </a:solidFill>
              <a:latin typeface="Calibri" panose="020F0502020204030204" pitchFamily="34" charset="0"/>
            </a:endParaRPr>
          </a:p>
        </p:txBody>
      </p:sp>
      <p:sp>
        <p:nvSpPr>
          <p:cNvPr id="16" name="Rectangle 15">
            <a:extLst>
              <a:ext uri="{FF2B5EF4-FFF2-40B4-BE49-F238E27FC236}">
                <a16:creationId xmlns:a16="http://schemas.microsoft.com/office/drawing/2014/main" id="{DF5A72DF-FF0E-414A-B3A9-EECD85C41973}"/>
              </a:ext>
            </a:extLst>
          </p:cNvPr>
          <p:cNvSpPr/>
          <p:nvPr/>
        </p:nvSpPr>
        <p:spPr>
          <a:xfrm>
            <a:off x="2975245" y="1066223"/>
            <a:ext cx="6191807" cy="1477328"/>
          </a:xfrm>
          <a:prstGeom prst="rect">
            <a:avLst/>
          </a:prstGeom>
          <a:solidFill>
            <a:srgbClr val="DCA38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1D6043F-6062-47B8-A909-61FBD60B51BA}"/>
              </a:ext>
            </a:extLst>
          </p:cNvPr>
          <p:cNvSpPr/>
          <p:nvPr/>
        </p:nvSpPr>
        <p:spPr>
          <a:xfrm>
            <a:off x="2967606" y="2679559"/>
            <a:ext cx="6191807" cy="1032462"/>
          </a:xfrm>
          <a:prstGeom prst="rect">
            <a:avLst/>
          </a:prstGeom>
          <a:solidFill>
            <a:srgbClr val="C16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7F1437A-DF19-478C-84C2-DD9BBC83F312}"/>
              </a:ext>
            </a:extLst>
          </p:cNvPr>
          <p:cNvSpPr/>
          <p:nvPr/>
        </p:nvSpPr>
        <p:spPr>
          <a:xfrm>
            <a:off x="2975245" y="3888397"/>
            <a:ext cx="6184168" cy="1046785"/>
          </a:xfrm>
          <a:prstGeom prst="rect">
            <a:avLst/>
          </a:prstGeom>
          <a:solidFill>
            <a:srgbClr val="B230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1E262D9-997F-4F1C-84A2-AE919758390D}"/>
              </a:ext>
            </a:extLst>
          </p:cNvPr>
          <p:cNvSpPr/>
          <p:nvPr/>
        </p:nvSpPr>
        <p:spPr>
          <a:xfrm>
            <a:off x="2975245" y="5102831"/>
            <a:ext cx="3917836" cy="1584406"/>
          </a:xfrm>
          <a:prstGeom prst="rect">
            <a:avLst/>
          </a:prstGeom>
          <a:solidFill>
            <a:srgbClr val="681C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a:extLst>
              <a:ext uri="{FF2B5EF4-FFF2-40B4-BE49-F238E27FC236}">
                <a16:creationId xmlns:a16="http://schemas.microsoft.com/office/drawing/2014/main" id="{AC3A0D2E-25FC-4A23-B997-8C22150A2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01120">
            <a:off x="102622" y="12225"/>
            <a:ext cx="840621" cy="120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0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53B3EFA2ACD94EBBB558D9701ED29B" ma:contentTypeVersion="8" ma:contentTypeDescription="Create a new document." ma:contentTypeScope="" ma:versionID="9f29a24089e28dbf5a2deca1dbb640b8">
  <xsd:schema xmlns:xsd="http://www.w3.org/2001/XMLSchema" xmlns:xs="http://www.w3.org/2001/XMLSchema" xmlns:p="http://schemas.microsoft.com/office/2006/metadata/properties" xmlns:ns2="252d6cda-aa96-4909-bd98-652bc361b818" targetNamespace="http://schemas.microsoft.com/office/2006/metadata/properties" ma:root="true" ma:fieldsID="fe68bfba0207c3b8546feea17b8ed2c1" ns2:_="">
    <xsd:import namespace="252d6cda-aa96-4909-bd98-652bc361b8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2d6cda-aa96-4909-bd98-652bc361b8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2E87DA-1F1A-4B18-982F-11BA6F3279F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7bbcbed-20d4-4d79-957e-6fbe54317e0e"/>
    <ds:schemaRef ds:uri="http://purl.org/dc/elements/1.1/"/>
    <ds:schemaRef ds:uri="http://schemas.microsoft.com/office/2006/metadata/properties"/>
    <ds:schemaRef ds:uri="c39752c4-5d45-46c0-8285-7847c37feedd"/>
    <ds:schemaRef ds:uri="http://www.w3.org/XML/1998/namespace"/>
    <ds:schemaRef ds:uri="http://purl.org/dc/dcmitype/"/>
  </ds:schemaRefs>
</ds:datastoreItem>
</file>

<file path=customXml/itemProps2.xml><?xml version="1.0" encoding="utf-8"?>
<ds:datastoreItem xmlns:ds="http://schemas.openxmlformats.org/officeDocument/2006/customXml" ds:itemID="{AC5CB160-9E45-4E35-9697-04DA6A935B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2d6cda-aa96-4909-bd98-652bc361b8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D890D9-6EB9-4335-92CE-4C5BE00DE3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21575</TotalTime>
  <Words>2243</Words>
  <Application>Microsoft Office PowerPoint</Application>
  <PresentationFormat>Widescreen</PresentationFormat>
  <Paragraphs>235</Paragraphs>
  <Slides>12</Slides>
  <Notes>9</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Los artistas han representado nuestro ambiente natural por siglos!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and Our World</dc:title>
  <dc:creator>Erica Richard</dc:creator>
  <cp:lastModifiedBy>Erica Richard</cp:lastModifiedBy>
  <cp:revision>31</cp:revision>
  <dcterms:created xsi:type="dcterms:W3CDTF">2020-12-30T22:51:12Z</dcterms:created>
  <dcterms:modified xsi:type="dcterms:W3CDTF">2021-04-12T22:34:01Z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0x0101008753B3EFA2ACD94EBBB558D9701ED29B</vt:lpwstr>
  </property>
</Properties>
</file>