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74" r:id="rId5"/>
    <p:sldId id="260" r:id="rId6"/>
    <p:sldId id="261" r:id="rId7"/>
    <p:sldId id="271" r:id="rId8"/>
    <p:sldId id="272" r:id="rId9"/>
    <p:sldId id="259" r:id="rId10"/>
    <p:sldId id="275" r:id="rId11"/>
    <p:sldId id="262" r:id="rId12"/>
    <p:sldId id="263" r:id="rId13"/>
    <p:sldId id="264" r:id="rId14"/>
    <p:sldId id="268" r:id="rId15"/>
    <p:sldId id="273" r:id="rId16"/>
    <p:sldId id="269" r:id="rId17"/>
    <p:sldId id="265"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19C"/>
    <a:srgbClr val="636466"/>
    <a:srgbClr val="004B5B"/>
    <a:srgbClr val="C2AD7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2245" autoAdjust="0"/>
  </p:normalViewPr>
  <p:slideViewPr>
    <p:cSldViewPr snapToGrid="0">
      <p:cViewPr varScale="1">
        <p:scale>
          <a:sx n="105" d="100"/>
          <a:sy n="105"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A15BF-41FB-43B9-8F6E-D249F74C3169}"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826B7-3190-4B43-B2A2-C398637D807F}" type="slidenum">
              <a:rPr lang="en-US" smtClean="0"/>
              <a:t>‹#›</a:t>
            </a:fld>
            <a:endParaRPr lang="en-US"/>
          </a:p>
        </p:txBody>
      </p:sp>
    </p:spTree>
    <p:extLst>
      <p:ext uri="{BB962C8B-B14F-4D97-AF65-F5344CB8AC3E}">
        <p14:creationId xmlns:p14="http://schemas.microsoft.com/office/powerpoint/2010/main" val="103423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471162932/7f102ac30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826B7-3190-4B43-B2A2-C398637D807F}" type="slidenum">
              <a:rPr lang="en-US" smtClean="0"/>
              <a:t>3</a:t>
            </a:fld>
            <a:endParaRPr lang="en-US"/>
          </a:p>
        </p:txBody>
      </p:sp>
    </p:spTree>
    <p:extLst>
      <p:ext uri="{BB962C8B-B14F-4D97-AF65-F5344CB8AC3E}">
        <p14:creationId xmlns:p14="http://schemas.microsoft.com/office/powerpoint/2010/main" val="424411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Younger Learners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Design combines beauty and utility</a:t>
            </a:r>
          </a:p>
          <a:p>
            <a:pPr lvl="0"/>
            <a:r>
              <a:rPr lang="en-US" sz="1200" kern="1200" dirty="0">
                <a:solidFill>
                  <a:schemeClr val="tx1"/>
                </a:solidFill>
                <a:effectLst/>
                <a:latin typeface="+mn-lt"/>
                <a:ea typeface="+mn-ea"/>
                <a:cs typeface="+mn-cs"/>
              </a:rPr>
              <a:t>Ideas of beauty influence design and can be informed by history and culture</a:t>
            </a:r>
          </a:p>
          <a:p>
            <a:r>
              <a:rPr lang="en-US" sz="1200" kern="1200" dirty="0">
                <a:solidFill>
                  <a:schemeClr val="tx1"/>
                </a:solidFill>
                <a:effectLst/>
                <a:latin typeface="+mn-lt"/>
                <a:ea typeface="+mn-ea"/>
                <a:cs typeface="+mn-cs"/>
              </a:rPr>
              <a:t>2. What makes this </a:t>
            </a:r>
            <a:r>
              <a:rPr lang="en-US" sz="1200" i="1" kern="1200" dirty="0">
                <a:solidFill>
                  <a:schemeClr val="tx1"/>
                </a:solidFill>
                <a:effectLst/>
                <a:latin typeface="+mn-lt"/>
                <a:ea typeface="+mn-ea"/>
                <a:cs typeface="+mn-cs"/>
              </a:rPr>
              <a:t>Basket Chair</a:t>
            </a:r>
            <a:r>
              <a:rPr lang="en-US" sz="1200" kern="1200" dirty="0">
                <a:solidFill>
                  <a:schemeClr val="tx1"/>
                </a:solidFill>
                <a:effectLst/>
                <a:latin typeface="+mn-lt"/>
                <a:ea typeface="+mn-ea"/>
                <a:cs typeface="+mn-cs"/>
              </a:rPr>
              <a:t> unique?</a:t>
            </a:r>
          </a:p>
          <a:p>
            <a:r>
              <a:rPr lang="en-US" sz="1200" kern="1200" dirty="0">
                <a:solidFill>
                  <a:schemeClr val="tx1"/>
                </a:solidFill>
                <a:effectLst/>
                <a:latin typeface="+mn-lt"/>
                <a:ea typeface="+mn-ea"/>
                <a:cs typeface="+mn-cs"/>
              </a:rPr>
              <a:t>Design Note: Imbed video in SLIDES Watch </a:t>
            </a:r>
            <a:r>
              <a:rPr lang="en-US" sz="1200" i="1" kern="1200" dirty="0">
                <a:solidFill>
                  <a:schemeClr val="tx1"/>
                </a:solidFill>
                <a:effectLst/>
                <a:latin typeface="+mn-lt"/>
                <a:ea typeface="+mn-ea"/>
                <a:cs typeface="+mn-cs"/>
              </a:rPr>
              <a:t>Denver Art Museum Through a Different Lens: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Weaver and Engineer Discuss Basket Chair</a:t>
            </a:r>
            <a:r>
              <a:rPr lang="en-US" sz="1200" kern="1200" dirty="0">
                <a:solidFill>
                  <a:schemeClr val="tx1"/>
                </a:solidFill>
                <a:effectLst/>
                <a:latin typeface="+mn-lt"/>
                <a:ea typeface="+mn-ea"/>
                <a:cs typeface="+mn-cs"/>
              </a:rPr>
              <a:t> – </a:t>
            </a:r>
            <a:r>
              <a:rPr lang="en-US" sz="1200" u="sng" kern="1200" dirty="0">
                <a:solidFill>
                  <a:schemeClr val="tx1"/>
                </a:solidFill>
                <a:effectLst/>
                <a:latin typeface="+mn-lt"/>
                <a:ea typeface="+mn-ea"/>
                <a:cs typeface="+mn-cs"/>
                <a:hlinkClick r:id="rId3"/>
              </a:rPr>
              <a:t>https://vimeo.com/471162932/7f102ac30b</a:t>
            </a:r>
            <a:r>
              <a:rPr lang="en-US" sz="1200" kern="1200" dirty="0">
                <a:solidFill>
                  <a:schemeClr val="tx1"/>
                </a:solidFill>
                <a:effectLst/>
                <a:latin typeface="+mn-lt"/>
                <a:ea typeface="+mn-ea"/>
                <a:cs typeface="+mn-cs"/>
              </a:rPr>
              <a:t> – featuring the </a:t>
            </a:r>
            <a:r>
              <a:rPr lang="en-US" sz="1200" i="1" kern="1200" dirty="0">
                <a:solidFill>
                  <a:schemeClr val="tx1"/>
                </a:solidFill>
                <a:effectLst/>
                <a:latin typeface="+mn-lt"/>
                <a:ea typeface="+mn-ea"/>
                <a:cs typeface="+mn-cs"/>
              </a:rPr>
              <a:t>Basket Chair </a:t>
            </a:r>
            <a:r>
              <a:rPr lang="en-US" sz="1200" kern="1200" dirty="0">
                <a:solidFill>
                  <a:schemeClr val="tx1"/>
                </a:solidFill>
                <a:effectLst/>
                <a:latin typeface="+mn-lt"/>
                <a:ea typeface="+mn-ea"/>
                <a:cs typeface="+mn-cs"/>
              </a:rPr>
              <a:t>by Isamu Noguchi and Isamu </a:t>
            </a:r>
            <a:r>
              <a:rPr lang="en-US" sz="1200" kern="1200" dirty="0" err="1">
                <a:solidFill>
                  <a:schemeClr val="tx1"/>
                </a:solidFill>
                <a:effectLst/>
                <a:latin typeface="+mn-lt"/>
                <a:ea typeface="+mn-ea"/>
                <a:cs typeface="+mn-cs"/>
              </a:rPr>
              <a:t>Kenmochi</a:t>
            </a:r>
            <a:r>
              <a:rPr lang="en-US" sz="1200" kern="1200" dirty="0">
                <a:solidFill>
                  <a:schemeClr val="tx1"/>
                </a:solidFill>
                <a:effectLst/>
                <a:latin typeface="+mn-lt"/>
                <a:ea typeface="+mn-ea"/>
                <a:cs typeface="+mn-cs"/>
              </a:rPr>
              <a:t>. Consider the form and function of this design.</a:t>
            </a:r>
          </a:p>
          <a:p>
            <a:r>
              <a:rPr lang="en-US" sz="1200" b="1" kern="1200" dirty="0">
                <a:solidFill>
                  <a:schemeClr val="tx1"/>
                </a:solidFill>
                <a:effectLst/>
                <a:latin typeface="+mn-lt"/>
                <a:ea typeface="+mn-ea"/>
                <a:cs typeface="+mn-cs"/>
              </a:rPr>
              <a:t>Youngest Learners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Design combines how something looks and how it works</a:t>
            </a:r>
          </a:p>
          <a:p>
            <a:pPr lvl="0"/>
            <a:r>
              <a:rPr lang="en-US" sz="1200" kern="1200" dirty="0">
                <a:solidFill>
                  <a:schemeClr val="tx1"/>
                </a:solidFill>
                <a:effectLst/>
                <a:latin typeface="+mn-lt"/>
                <a:ea typeface="+mn-ea"/>
                <a:cs typeface="+mn-cs"/>
              </a:rPr>
              <a:t>How something looks is affected by history and culture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makes this </a:t>
            </a:r>
            <a:r>
              <a:rPr lang="en-US" sz="1200" i="1" kern="1200" dirty="0">
                <a:solidFill>
                  <a:schemeClr val="tx1"/>
                </a:solidFill>
                <a:effectLst/>
                <a:latin typeface="+mn-lt"/>
                <a:ea typeface="+mn-ea"/>
                <a:cs typeface="+mn-cs"/>
              </a:rPr>
              <a:t>Basket Chair</a:t>
            </a:r>
            <a:r>
              <a:rPr lang="en-US" sz="1200" kern="1200" dirty="0">
                <a:solidFill>
                  <a:schemeClr val="tx1"/>
                </a:solidFill>
                <a:effectLst/>
                <a:latin typeface="+mn-lt"/>
                <a:ea typeface="+mn-ea"/>
                <a:cs typeface="+mn-cs"/>
              </a:rPr>
              <a:t> special?</a:t>
            </a:r>
          </a:p>
          <a:p>
            <a:r>
              <a:rPr lang="en-US" sz="1200" kern="1200" dirty="0">
                <a:solidFill>
                  <a:schemeClr val="tx1"/>
                </a:solidFill>
                <a:effectLst/>
                <a:latin typeface="+mn-lt"/>
                <a:ea typeface="+mn-ea"/>
                <a:cs typeface="+mn-cs"/>
              </a:rPr>
              <a:t>Design Note: Imbed video in SLIDES Watch </a:t>
            </a:r>
            <a:r>
              <a:rPr lang="en-US" sz="1200" i="1" kern="1200" dirty="0">
                <a:solidFill>
                  <a:schemeClr val="tx1"/>
                </a:solidFill>
                <a:effectLst/>
                <a:latin typeface="+mn-lt"/>
                <a:ea typeface="+mn-ea"/>
                <a:cs typeface="+mn-cs"/>
              </a:rPr>
              <a:t>Denver Art Museum Through a Different Lens: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Weaver and Engineer Discuss Basket Chair</a:t>
            </a:r>
            <a:r>
              <a:rPr lang="en-US" sz="1200" kern="1200" dirty="0">
                <a:solidFill>
                  <a:schemeClr val="tx1"/>
                </a:solidFill>
                <a:effectLst/>
                <a:latin typeface="+mn-lt"/>
                <a:ea typeface="+mn-ea"/>
                <a:cs typeface="+mn-cs"/>
              </a:rPr>
              <a:t> - </a:t>
            </a:r>
            <a:r>
              <a:rPr lang="en-US" sz="1200" u="sng" kern="1200" dirty="0">
                <a:solidFill>
                  <a:schemeClr val="tx1"/>
                </a:solidFill>
                <a:effectLst/>
                <a:latin typeface="+mn-lt"/>
                <a:ea typeface="+mn-ea"/>
                <a:cs typeface="+mn-cs"/>
                <a:hlinkClick r:id="rId3"/>
              </a:rPr>
              <a:t>https://vimeo.com/471162932/7f102ac30b</a:t>
            </a:r>
            <a:r>
              <a:rPr lang="en-US" sz="1200" kern="1200" dirty="0">
                <a:solidFill>
                  <a:schemeClr val="tx1"/>
                </a:solidFill>
                <a:effectLst/>
                <a:latin typeface="+mn-lt"/>
                <a:ea typeface="+mn-ea"/>
                <a:cs typeface="+mn-cs"/>
              </a:rPr>
              <a:t> featuring the </a:t>
            </a:r>
            <a:r>
              <a:rPr lang="en-US" sz="1200" i="1" kern="1200" dirty="0">
                <a:solidFill>
                  <a:schemeClr val="tx1"/>
                </a:solidFill>
                <a:effectLst/>
                <a:latin typeface="+mn-lt"/>
                <a:ea typeface="+mn-ea"/>
                <a:cs typeface="+mn-cs"/>
              </a:rPr>
              <a:t>Basket Chair </a:t>
            </a:r>
            <a:r>
              <a:rPr lang="en-US" sz="1200" kern="1200" dirty="0">
                <a:solidFill>
                  <a:schemeClr val="tx1"/>
                </a:solidFill>
                <a:effectLst/>
                <a:latin typeface="+mn-lt"/>
                <a:ea typeface="+mn-ea"/>
                <a:cs typeface="+mn-cs"/>
              </a:rPr>
              <a:t>by Isamu Noguchi and Isamu </a:t>
            </a:r>
            <a:r>
              <a:rPr lang="en-US" sz="1200" kern="1200" dirty="0" err="1">
                <a:solidFill>
                  <a:schemeClr val="tx1"/>
                </a:solidFill>
                <a:effectLst/>
                <a:latin typeface="+mn-lt"/>
                <a:ea typeface="+mn-ea"/>
                <a:cs typeface="+mn-cs"/>
              </a:rPr>
              <a:t>Kenmochi</a:t>
            </a:r>
            <a:r>
              <a:rPr lang="en-US" sz="1200" kern="1200" dirty="0">
                <a:solidFill>
                  <a:schemeClr val="tx1"/>
                </a:solidFill>
                <a:effectLst/>
                <a:latin typeface="+mn-lt"/>
                <a:ea typeface="+mn-ea"/>
                <a:cs typeface="+mn-cs"/>
              </a:rPr>
              <a:t> and consider the form and function of this design.</a:t>
            </a:r>
          </a:p>
          <a:p>
            <a:endParaRPr lang="en-US" dirty="0"/>
          </a:p>
        </p:txBody>
      </p:sp>
      <p:sp>
        <p:nvSpPr>
          <p:cNvPr id="4" name="Slide Number Placeholder 3"/>
          <p:cNvSpPr>
            <a:spLocks noGrp="1"/>
          </p:cNvSpPr>
          <p:nvPr>
            <p:ph type="sldNum" sz="quarter" idx="5"/>
          </p:nvPr>
        </p:nvSpPr>
        <p:spPr/>
        <p:txBody>
          <a:bodyPr/>
          <a:lstStyle/>
          <a:p>
            <a:fld id="{FF0826B7-3190-4B43-B2A2-C398637D807F}" type="slidenum">
              <a:rPr lang="en-US" smtClean="0"/>
              <a:t>6</a:t>
            </a:fld>
            <a:endParaRPr lang="en-US"/>
          </a:p>
        </p:txBody>
      </p:sp>
    </p:spTree>
    <p:extLst>
      <p:ext uri="{BB962C8B-B14F-4D97-AF65-F5344CB8AC3E}">
        <p14:creationId xmlns:p14="http://schemas.microsoft.com/office/powerpoint/2010/main" val="76690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fld id="{CF564467-0FDC-4B27-9212-D4F7882DFAAF}" type="slidenum">
              <a:rPr lang="en-US" smtClean="0"/>
              <a:t>8</a:t>
            </a:fld>
            <a:endParaRPr lang="en-US"/>
          </a:p>
        </p:txBody>
      </p:sp>
    </p:spTree>
    <p:extLst>
      <p:ext uri="{BB962C8B-B14F-4D97-AF65-F5344CB8AC3E}">
        <p14:creationId xmlns:p14="http://schemas.microsoft.com/office/powerpoint/2010/main" val="200898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9</a:t>
            </a:fld>
            <a:endParaRPr lang="en-US"/>
          </a:p>
        </p:txBody>
      </p:sp>
    </p:spTree>
    <p:extLst>
      <p:ext uri="{BB962C8B-B14F-4D97-AF65-F5344CB8AC3E}">
        <p14:creationId xmlns:p14="http://schemas.microsoft.com/office/powerpoint/2010/main" val="373204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rPr>
              <a:t>1. El Anatsui (Ewe), </a:t>
            </a:r>
            <a:r>
              <a:rPr lang="en-US" sz="1200" b="1" dirty="0">
                <a:latin typeface="Calibri" panose="020F0502020204030204" pitchFamily="34" charset="0"/>
              </a:rPr>
              <a:t>Rain Has No Father?</a:t>
            </a:r>
            <a:r>
              <a:rPr lang="en-US" sz="1200" dirty="0">
                <a:latin typeface="Calibri" panose="020F0502020204030204" pitchFamily="34" charset="0"/>
              </a:rPr>
              <a:t>, 2008. Found bottle tops and copper wire; 153 x 239 in. Denver Art Museum: Funds from Native Arts acquisition </a:t>
            </a:r>
            <a:r>
              <a:rPr lang="en-US" sz="1200" dirty="0" err="1">
                <a:latin typeface="Calibri" panose="020F0502020204030204" pitchFamily="34" charset="0"/>
              </a:rPr>
              <a:t>fund,U.S</a:t>
            </a:r>
            <a:r>
              <a:rPr lang="en-US" sz="1200" dirty="0">
                <a:latin typeface="Calibri" panose="020F0502020204030204" pitchFamily="34" charset="0"/>
              </a:rPr>
              <a:t>. Bank, Richard and Theresa Davis, Douglas Society, Denver Art Museum Volunteer Endowment, Alex </a:t>
            </a:r>
            <a:r>
              <a:rPr lang="en-US" sz="1200" dirty="0" err="1">
                <a:latin typeface="Calibri" panose="020F0502020204030204" pitchFamily="34" charset="0"/>
              </a:rPr>
              <a:t>Cranberg</a:t>
            </a:r>
            <a:r>
              <a:rPr lang="en-US" sz="1200" dirty="0">
                <a:latin typeface="Calibri" panose="020F0502020204030204" pitchFamily="34" charset="0"/>
              </a:rPr>
              <a:t> and Susan Morris, Geta and Janice Asfaw, </a:t>
            </a:r>
            <a:r>
              <a:rPr lang="en-US" sz="1200" dirty="0" err="1">
                <a:latin typeface="Calibri" panose="020F0502020204030204" pitchFamily="34" charset="0"/>
              </a:rPr>
              <a:t>Saron</a:t>
            </a:r>
            <a:r>
              <a:rPr lang="en-US" sz="1200" dirty="0">
                <a:latin typeface="Calibri" panose="020F0502020204030204" pitchFamily="34" charset="0"/>
              </a:rPr>
              <a:t> and Daniel Yohannes, Lee McIntire, Milroy and Sheryl Alexander, Dorothy and Richard Campbell, Wayne Carey and Olivia Thompson, Morris Clark,</a:t>
            </a:r>
          </a:p>
          <a:p>
            <a:r>
              <a:rPr lang="en-US" sz="1200" dirty="0">
                <a:latin typeface="Calibri" panose="020F0502020204030204" pitchFamily="34" charset="0"/>
              </a:rPr>
              <a:t>Rebecca H. Cordes, Kenneth and Rebecca </a:t>
            </a:r>
            <a:r>
              <a:rPr lang="en-US" sz="1200" dirty="0" err="1">
                <a:latin typeface="Calibri" panose="020F0502020204030204" pitchFamily="34" charset="0"/>
              </a:rPr>
              <a:t>Gart</a:t>
            </a:r>
            <a:r>
              <a:rPr lang="en-US" sz="1200" dirty="0">
                <a:latin typeface="Calibri" panose="020F0502020204030204" pitchFamily="34" charset="0"/>
              </a:rPr>
              <a:t>, Tim and Bobbi Hamill, </a:t>
            </a:r>
            <a:r>
              <a:rPr lang="en-US" sz="1200" dirty="0" err="1">
                <a:latin typeface="Calibri" panose="020F0502020204030204" pitchFamily="34" charset="0"/>
              </a:rPr>
              <a:t>Kalleen</a:t>
            </a:r>
            <a:r>
              <a:rPr lang="en-US" sz="1200" dirty="0">
                <a:latin typeface="Calibri" panose="020F0502020204030204" pitchFamily="34" charset="0"/>
              </a:rPr>
              <a:t> and Robert Malone, Meyer and Geri Saltzman, Ann and Gerry Saul, Mary Ellen and Thomas Williams, Nancy and James Williams, Forrest Cason, First Western Trust Bank, Howard and Sandy Gelt, Gene Osborne, Boettcher </a:t>
            </a:r>
            <a:r>
              <a:rPr lang="en-US" sz="1200" dirty="0" err="1">
                <a:latin typeface="Calibri" panose="020F0502020204030204" pitchFamily="34" charset="0"/>
              </a:rPr>
              <a:t>Foundation,John</a:t>
            </a:r>
            <a:r>
              <a:rPr lang="en-US" sz="1200" dirty="0">
                <a:latin typeface="Calibri" panose="020F0502020204030204" pitchFamily="34" charset="0"/>
              </a:rPr>
              <a:t> and Eve Glesne, The Schlegel White Foundation, Jeffrey and Nancy </a:t>
            </a:r>
            <a:r>
              <a:rPr lang="en-US" sz="1200" dirty="0" err="1">
                <a:latin typeface="Calibri" panose="020F0502020204030204" pitchFamily="34" charset="0"/>
              </a:rPr>
              <a:t>Balter</a:t>
            </a:r>
            <a:r>
              <a:rPr lang="en-US" sz="1200" dirty="0">
                <a:latin typeface="Calibri" panose="020F0502020204030204" pitchFamily="34" charset="0"/>
              </a:rPr>
              <a:t>, and Tamara Banks, 2008.891. c El Anatsui</a:t>
            </a:r>
          </a:p>
          <a:p>
            <a:r>
              <a:rPr lang="en-US" sz="1200" dirty="0">
                <a:latin typeface="Calibri" panose="020F0502020204030204" pitchFamily="34" charset="0"/>
              </a:rPr>
              <a:t>2. Tadek </a:t>
            </a:r>
            <a:r>
              <a:rPr lang="en-US" sz="1200" dirty="0" err="1">
                <a:latin typeface="Calibri" panose="020F0502020204030204" pitchFamily="34" charset="0"/>
              </a:rPr>
              <a:t>Beutlich</a:t>
            </a:r>
            <a:r>
              <a:rPr lang="en-US" sz="1200" dirty="0">
                <a:latin typeface="Calibri" panose="020F0502020204030204" pitchFamily="34" charset="0"/>
              </a:rPr>
              <a:t>, </a:t>
            </a:r>
            <a:r>
              <a:rPr lang="en-US" sz="1200" b="1" dirty="0">
                <a:latin typeface="Calibri" panose="020F0502020204030204" pitchFamily="34" charset="0"/>
              </a:rPr>
              <a:t>Moon Worshipper, </a:t>
            </a:r>
            <a:r>
              <a:rPr lang="en-US" sz="1200" dirty="0">
                <a:latin typeface="Calibri" panose="020F0502020204030204" pitchFamily="34" charset="0"/>
              </a:rPr>
              <a:t>1971. Sisal weaving; 82 x 44 in. </a:t>
            </a:r>
            <a:r>
              <a:rPr lang="en-US" sz="1200" dirty="0" err="1">
                <a:latin typeface="Calibri" panose="020F0502020204030204" pitchFamily="34" charset="0"/>
              </a:rPr>
              <a:t>Neusteter</a:t>
            </a:r>
            <a:r>
              <a:rPr lang="en-US" sz="1200" dirty="0">
                <a:latin typeface="Calibri" panose="020F0502020204030204" pitchFamily="34" charset="0"/>
              </a:rPr>
              <a:t> Textile at</a:t>
            </a:r>
          </a:p>
          <a:p>
            <a:r>
              <a:rPr lang="en-US" sz="1200" dirty="0">
                <a:latin typeface="Calibri" panose="020F0502020204030204" pitchFamily="34" charset="0"/>
              </a:rPr>
              <a:t>the Denver Art Museum Collection: Gift of Mr. and Mrs. Edward M. Strauss, 1983.236. c Tadek </a:t>
            </a:r>
            <a:r>
              <a:rPr lang="en-US" sz="1200" dirty="0" err="1">
                <a:latin typeface="Calibri" panose="020F0502020204030204" pitchFamily="34" charset="0"/>
              </a:rPr>
              <a:t>Beutlich</a:t>
            </a:r>
            <a:endParaRPr lang="en-US" sz="1200" dirty="0">
              <a:latin typeface="Calibri" panose="020F0502020204030204" pitchFamily="34" charset="0"/>
            </a:endParaRPr>
          </a:p>
          <a:p>
            <a:r>
              <a:rPr lang="en-US" sz="1200" dirty="0">
                <a:latin typeface="Calibri" panose="020F0502020204030204" pitchFamily="34" charset="0"/>
              </a:rPr>
              <a:t>3. Tlingit artist, </a:t>
            </a:r>
            <a:r>
              <a:rPr lang="en-US" sz="1200" b="1" dirty="0">
                <a:latin typeface="Calibri" panose="020F0502020204030204" pitchFamily="34" charset="0"/>
              </a:rPr>
              <a:t>Basket</a:t>
            </a:r>
            <a:r>
              <a:rPr lang="en-US" sz="1200" dirty="0">
                <a:latin typeface="Calibri" panose="020F0502020204030204" pitchFamily="34" charset="0"/>
              </a:rPr>
              <a:t>, c. 1911. Fiber and dye; 6 . x 7 . x 6 . in. Denver Art Museum:</a:t>
            </a:r>
          </a:p>
          <a:p>
            <a:r>
              <a:rPr lang="en-US" sz="1200" dirty="0">
                <a:latin typeface="Calibri" panose="020F0502020204030204" pitchFamily="34" charset="0"/>
              </a:rPr>
              <a:t>Gift of Nancy L. Harris and Hamilton R. Harris, 2018.740.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4. Tlingit artist, </a:t>
            </a:r>
            <a:r>
              <a:rPr lang="en-US" sz="1200" b="1" dirty="0">
                <a:latin typeface="Calibri" panose="020F0502020204030204" pitchFamily="34" charset="0"/>
              </a:rPr>
              <a:t>Basket</a:t>
            </a:r>
            <a:r>
              <a:rPr lang="en-US" sz="1200" dirty="0">
                <a:latin typeface="Calibri" panose="020F0502020204030204" pitchFamily="34" charset="0"/>
              </a:rPr>
              <a:t>, about 1900. Spruce root; 1⅝ x 7. in. Denver Art Museum: Gift of Pat Carney and Charlie Anderson, 2015.15.</a:t>
            </a:r>
            <a:endParaRPr lang="en-US" dirty="0"/>
          </a:p>
          <a:p>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10</a:t>
            </a:fld>
            <a:endParaRPr lang="en-US"/>
          </a:p>
        </p:txBody>
      </p:sp>
    </p:spTree>
    <p:extLst>
      <p:ext uri="{BB962C8B-B14F-4D97-AF65-F5344CB8AC3E}">
        <p14:creationId xmlns:p14="http://schemas.microsoft.com/office/powerpoint/2010/main" val="334647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64467-0FDC-4B27-9212-D4F7882DFAAF}" type="slidenum">
              <a:rPr lang="en-US" smtClean="0"/>
              <a:t>11</a:t>
            </a:fld>
            <a:endParaRPr lang="en-US"/>
          </a:p>
        </p:txBody>
      </p:sp>
    </p:spTree>
    <p:extLst>
      <p:ext uri="{BB962C8B-B14F-4D97-AF65-F5344CB8AC3E}">
        <p14:creationId xmlns:p14="http://schemas.microsoft.com/office/powerpoint/2010/main" val="389196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64467-0FDC-4B27-9212-D4F7882DFAAF}" type="slidenum">
              <a:rPr lang="en-US" smtClean="0"/>
              <a:t>12</a:t>
            </a:fld>
            <a:endParaRPr lang="en-US"/>
          </a:p>
        </p:txBody>
      </p:sp>
    </p:spTree>
    <p:extLst>
      <p:ext uri="{BB962C8B-B14F-4D97-AF65-F5344CB8AC3E}">
        <p14:creationId xmlns:p14="http://schemas.microsoft.com/office/powerpoint/2010/main" val="280869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chairs?</a:t>
            </a:r>
          </a:p>
        </p:txBody>
      </p:sp>
      <p:sp>
        <p:nvSpPr>
          <p:cNvPr id="4" name="Slide Number Placeholder 3"/>
          <p:cNvSpPr>
            <a:spLocks noGrp="1"/>
          </p:cNvSpPr>
          <p:nvPr>
            <p:ph type="sldNum" sz="quarter" idx="5"/>
          </p:nvPr>
        </p:nvSpPr>
        <p:spPr/>
        <p:txBody>
          <a:bodyPr/>
          <a:lstStyle/>
          <a:p>
            <a:fld id="{FF0826B7-3190-4B43-B2A2-C398637D807F}" type="slidenum">
              <a:rPr lang="en-US" smtClean="0"/>
              <a:t>13</a:t>
            </a:fld>
            <a:endParaRPr lang="en-US"/>
          </a:p>
        </p:txBody>
      </p:sp>
    </p:spTree>
    <p:extLst>
      <p:ext uri="{BB962C8B-B14F-4D97-AF65-F5344CB8AC3E}">
        <p14:creationId xmlns:p14="http://schemas.microsoft.com/office/powerpoint/2010/main" val="58554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15</a:t>
            </a:fld>
            <a:endParaRPr lang="en-US"/>
          </a:p>
        </p:txBody>
      </p:sp>
    </p:spTree>
    <p:extLst>
      <p:ext uri="{BB962C8B-B14F-4D97-AF65-F5344CB8AC3E}">
        <p14:creationId xmlns:p14="http://schemas.microsoft.com/office/powerpoint/2010/main" val="303591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B122-8365-4851-802D-B90A6B4C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8C17B0-76AC-4597-8AD3-716DF64B5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6050D5-451F-499E-9A67-EF98492F407C}"/>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5" name="Footer Placeholder 4">
            <a:extLst>
              <a:ext uri="{FF2B5EF4-FFF2-40B4-BE49-F238E27FC236}">
                <a16:creationId xmlns:a16="http://schemas.microsoft.com/office/drawing/2014/main" id="{658D9881-6A92-4A22-8789-8E32BDE4A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2A68B-9380-49A9-B5C0-6B8C134384F0}"/>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36407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E02C-0F39-4FC0-AC29-BABF3E459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AD474-283D-4EA3-B35F-4A32FBC8B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AA2D5-C714-4C0E-B9C6-D80AD46E36EF}"/>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5" name="Footer Placeholder 4">
            <a:extLst>
              <a:ext uri="{FF2B5EF4-FFF2-40B4-BE49-F238E27FC236}">
                <a16:creationId xmlns:a16="http://schemas.microsoft.com/office/drawing/2014/main" id="{5F85809E-3260-4FD2-8D82-826932CE3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86B55-4393-4027-9498-6830F0627FA0}"/>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364680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A8A36-EB57-48D7-9A7A-884D4E52DB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031BD0-BF6D-4721-9D7D-52F8F7CC7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94861-6F13-4410-9DE7-B53EC3F24C15}"/>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5" name="Footer Placeholder 4">
            <a:extLst>
              <a:ext uri="{FF2B5EF4-FFF2-40B4-BE49-F238E27FC236}">
                <a16:creationId xmlns:a16="http://schemas.microsoft.com/office/drawing/2014/main" id="{A2E3C8C4-18B3-46C5-95BB-7924816CA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F3D4D-E5E1-4A07-8469-9844E174D911}"/>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291195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E064-DEC3-45DC-AFC9-C163D9FA1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5E672-4000-4002-B547-98A5EEB38C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4B764-8B89-4BE5-82AD-9993C0BC20A3}"/>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5" name="Footer Placeholder 4">
            <a:extLst>
              <a:ext uri="{FF2B5EF4-FFF2-40B4-BE49-F238E27FC236}">
                <a16:creationId xmlns:a16="http://schemas.microsoft.com/office/drawing/2014/main" id="{E124447F-5946-4FE7-AEB5-A69597DC2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EF7EF-9DC7-4011-99E9-4104FFC0B3B9}"/>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11935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29BF-3C63-49CD-850D-FA652E7A16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7F6B3C-1DD1-45EE-B956-F94823665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40E45-D66F-46CE-9861-08D064346152}"/>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5" name="Footer Placeholder 4">
            <a:extLst>
              <a:ext uri="{FF2B5EF4-FFF2-40B4-BE49-F238E27FC236}">
                <a16:creationId xmlns:a16="http://schemas.microsoft.com/office/drawing/2014/main" id="{72C6F7EC-A024-479E-A11A-E8AEBE86A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4D874-6D23-49DE-9FD3-50C7038AF553}"/>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313188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1B88-52FC-4E31-A273-6720206EA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D6626-D154-4AF6-927C-F26EE24D41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237AC-B540-4856-A9CF-FC6718E8A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E6351D-17A8-4C3A-A3BD-CC84203490C8}"/>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6" name="Footer Placeholder 5">
            <a:extLst>
              <a:ext uri="{FF2B5EF4-FFF2-40B4-BE49-F238E27FC236}">
                <a16:creationId xmlns:a16="http://schemas.microsoft.com/office/drawing/2014/main" id="{6B2B4FA8-1DA9-4447-9C0D-96F9C0CF0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B11AB-B38E-4716-AAD5-A38BEA2D8F43}"/>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249385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77E2-2418-4C92-8629-1F0EB6BB7F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ACC57C-AE02-44F9-B96A-2D1027FFF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BFC78-235A-448E-9E32-EB1223E951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C63A6-8A52-420E-AEFE-9D274FAA3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2A1E9-F4DC-4AC6-A6AC-7328AB3D6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46E596-5264-42D4-9CB4-98A24F8A38CA}"/>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8" name="Footer Placeholder 7">
            <a:extLst>
              <a:ext uri="{FF2B5EF4-FFF2-40B4-BE49-F238E27FC236}">
                <a16:creationId xmlns:a16="http://schemas.microsoft.com/office/drawing/2014/main" id="{97A8A70F-A8FD-4388-8D36-83C8775A5E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B47B41-E20A-40B5-8AD7-3AC414B89410}"/>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73881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11B1-87D4-4BC6-81C8-9BB98CAEB6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99FFB-D603-41F6-8040-5107EB46FF10}"/>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4" name="Footer Placeholder 3">
            <a:extLst>
              <a:ext uri="{FF2B5EF4-FFF2-40B4-BE49-F238E27FC236}">
                <a16:creationId xmlns:a16="http://schemas.microsoft.com/office/drawing/2014/main" id="{6FA4E20D-3789-470C-B247-7B863D06C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F72A74-7DAE-496F-816B-8B30DC589CEB}"/>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83690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2EC5DC-B638-4D4C-A069-5723AEE9FA57}"/>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3" name="Footer Placeholder 2">
            <a:extLst>
              <a:ext uri="{FF2B5EF4-FFF2-40B4-BE49-F238E27FC236}">
                <a16:creationId xmlns:a16="http://schemas.microsoft.com/office/drawing/2014/main" id="{5268978F-E105-43CE-904A-FF61A3C8E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A8405F-EE60-4B9E-9AC9-43FFA091E12B}"/>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355181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8C6E-DF21-453E-B5ED-EF7F461B8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55A5AD-DDCA-49BA-AF08-AC4E5999F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7CC9B-D274-4269-B2B4-166E6B6A0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34F90-6997-437A-94F3-BDC4413B5EEA}"/>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6" name="Footer Placeholder 5">
            <a:extLst>
              <a:ext uri="{FF2B5EF4-FFF2-40B4-BE49-F238E27FC236}">
                <a16:creationId xmlns:a16="http://schemas.microsoft.com/office/drawing/2014/main" id="{DB5023B1-CDC5-414C-88EB-3A1183205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9544B-0BAB-4733-AB0D-EA9D3AF2B8CA}"/>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409316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7A42-B06F-4032-B3BF-87E5F95BD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B3091D-FD64-4F15-BAEB-D30A58949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89EE9E-6985-4048-802B-41D458E62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7ED0C-CE4C-42BD-B2F6-061A47F444C4}"/>
              </a:ext>
            </a:extLst>
          </p:cNvPr>
          <p:cNvSpPr>
            <a:spLocks noGrp="1"/>
          </p:cNvSpPr>
          <p:nvPr>
            <p:ph type="dt" sz="half" idx="10"/>
          </p:nvPr>
        </p:nvSpPr>
        <p:spPr/>
        <p:txBody>
          <a:bodyPr/>
          <a:lstStyle/>
          <a:p>
            <a:fld id="{83ED1BC8-64BC-498A-972D-FE7FE9CF81D8}" type="datetimeFigureOut">
              <a:rPr lang="en-US" smtClean="0"/>
              <a:t>2/10/2021</a:t>
            </a:fld>
            <a:endParaRPr lang="en-US"/>
          </a:p>
        </p:txBody>
      </p:sp>
      <p:sp>
        <p:nvSpPr>
          <p:cNvPr id="6" name="Footer Placeholder 5">
            <a:extLst>
              <a:ext uri="{FF2B5EF4-FFF2-40B4-BE49-F238E27FC236}">
                <a16:creationId xmlns:a16="http://schemas.microsoft.com/office/drawing/2014/main" id="{6B360295-8C9F-4B5F-8D27-A19E41A74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88715-8C8A-48B7-AD88-D71EC59A8549}"/>
              </a:ext>
            </a:extLst>
          </p:cNvPr>
          <p:cNvSpPr>
            <a:spLocks noGrp="1"/>
          </p:cNvSpPr>
          <p:nvPr>
            <p:ph type="sldNum" sz="quarter" idx="12"/>
          </p:nvPr>
        </p:nvSpPr>
        <p:spPr/>
        <p:txBody>
          <a:bodyPr/>
          <a:lstStyle/>
          <a:p>
            <a:fld id="{C705FEA4-B273-47D1-85E0-93E7E13D60AB}" type="slidenum">
              <a:rPr lang="en-US" smtClean="0"/>
              <a:t>‹#›</a:t>
            </a:fld>
            <a:endParaRPr lang="en-US"/>
          </a:p>
        </p:txBody>
      </p:sp>
    </p:spTree>
    <p:extLst>
      <p:ext uri="{BB962C8B-B14F-4D97-AF65-F5344CB8AC3E}">
        <p14:creationId xmlns:p14="http://schemas.microsoft.com/office/powerpoint/2010/main" val="71264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2E0EF-ADD9-449C-A150-D1048E46E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83B73CC-FB9F-48B4-8178-B4695B84EB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9D7F2-5685-433A-9A03-F5B146EC3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D1BC8-64BC-498A-972D-FE7FE9CF81D8}" type="datetimeFigureOut">
              <a:rPr lang="en-US" smtClean="0"/>
              <a:t>2/10/2021</a:t>
            </a:fld>
            <a:endParaRPr lang="en-US"/>
          </a:p>
        </p:txBody>
      </p:sp>
      <p:sp>
        <p:nvSpPr>
          <p:cNvPr id="5" name="Footer Placeholder 4">
            <a:extLst>
              <a:ext uri="{FF2B5EF4-FFF2-40B4-BE49-F238E27FC236}">
                <a16:creationId xmlns:a16="http://schemas.microsoft.com/office/drawing/2014/main" id="{293238E7-33F6-40AF-B19C-07F960789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D0C4AD-E37F-4A8F-9BAC-D9E295708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5FEA4-B273-47D1-85E0-93E7E13D60AB}" type="slidenum">
              <a:rPr lang="en-US" smtClean="0"/>
              <a:t>‹#›</a:t>
            </a:fld>
            <a:endParaRPr lang="en-US"/>
          </a:p>
        </p:txBody>
      </p:sp>
    </p:spTree>
    <p:extLst>
      <p:ext uri="{BB962C8B-B14F-4D97-AF65-F5344CB8AC3E}">
        <p14:creationId xmlns:p14="http://schemas.microsoft.com/office/powerpoint/2010/main" val="201331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denverartmuseum.org/en/object/1983.236" TargetMode="External"/><Relationship Id="rId7" Type="http://schemas.openxmlformats.org/officeDocument/2006/relationships/hyperlink" Target="https://www.denverartmuseum.org/en/object/2018.74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hyperlink" Target="https://www.denverartmuseum.org/en/object/2008.891"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www.denverartmuseum.org/en/object/2015.1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denverartmuseum.org/en/search/collections?search_api_fulltext=Chairs#search-resul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player.vimeo.com/video/504466665?app_id=122963" TargetMode="Externa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hyperlink" Target="https://www.superteachertools.us/spinner/spinner.php?title=Redesign+User+Spinner&amp;directions=Click+the+wheel+below+to+spin%3A&amp;colorscheme=color6&amp;labels=Miles+the+Bronco+%2CHarry+Potter++%2CBlack+Panther+%2CSponge+Bob%2CAmong+Us+Crewmate+%2CMs+Marvel++%2CNya-Nya+Miko+Tezumi+%2CHctor+Rivera%2CHello+Kitt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denverartmuseum.org/en/object/2016.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player.vimeo.com/video/502204998?app_id=122963"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hyperlink" Target="http://www.gallery-wa.com/?page_id=55724&amp;lang=e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noguchi.org/isamu-noguchi/biography/" TargetMode="External"/><Relationship Id="rId5" Type="http://schemas.openxmlformats.org/officeDocument/2006/relationships/hyperlink" Target="https://www.tsunagujapan.com/13-facts-you-probably-didnt-know-about-tatami/"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ngv.vic.gov.au/essay/bamboo-tradition-in-contemporary-form/" TargetMode="External"/><Relationship Id="rId4" Type="http://schemas.openxmlformats.org/officeDocument/2006/relationships/hyperlink" Target="https://web-japan.org/niponica/niponica11/en/feature/feature0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DCD45-E77E-4433-8CFF-80C2D17E511B}"/>
              </a:ext>
            </a:extLst>
          </p:cNvPr>
          <p:cNvPicPr>
            <a:picLocks noChangeAspect="1"/>
          </p:cNvPicPr>
          <p:nvPr/>
        </p:nvPicPr>
        <p:blipFill rotWithShape="1">
          <a:blip r:embed="rId2"/>
          <a:srcRect l="29079" t="24493" r="42394" b="17691"/>
          <a:stretch/>
        </p:blipFill>
        <p:spPr>
          <a:xfrm>
            <a:off x="1203410" y="2892982"/>
            <a:ext cx="3477955" cy="3965018"/>
          </a:xfrm>
          <a:prstGeom prst="rect">
            <a:avLst/>
          </a:prstGeom>
        </p:spPr>
      </p:pic>
      <p:sp>
        <p:nvSpPr>
          <p:cNvPr id="8" name="Rectangle 7">
            <a:extLst>
              <a:ext uri="{FF2B5EF4-FFF2-40B4-BE49-F238E27FC236}">
                <a16:creationId xmlns:a16="http://schemas.microsoft.com/office/drawing/2014/main" id="{A54ECC9F-5422-45D0-AD43-78E7F1B568C9}"/>
              </a:ext>
            </a:extLst>
          </p:cNvPr>
          <p:cNvSpPr/>
          <p:nvPr/>
        </p:nvSpPr>
        <p:spPr>
          <a:xfrm>
            <a:off x="0" y="0"/>
            <a:ext cx="12192000" cy="2862920"/>
          </a:xfrm>
          <a:prstGeom prst="rect">
            <a:avLst/>
          </a:prstGeom>
          <a:solidFill>
            <a:srgbClr val="00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2E545C-D603-416E-BC18-00E5CA708DC8}"/>
              </a:ext>
            </a:extLst>
          </p:cNvPr>
          <p:cNvPicPr>
            <a:picLocks noChangeAspect="1"/>
          </p:cNvPicPr>
          <p:nvPr/>
        </p:nvPicPr>
        <p:blipFill rotWithShape="1">
          <a:blip r:embed="rId3"/>
          <a:srcRect l="17055" t="30948" r="2987" b="28776"/>
          <a:stretch/>
        </p:blipFill>
        <p:spPr>
          <a:xfrm>
            <a:off x="1043950" y="0"/>
            <a:ext cx="10104100" cy="2862920"/>
          </a:xfrm>
          <a:prstGeom prst="rect">
            <a:avLst/>
          </a:prstGeom>
        </p:spPr>
      </p:pic>
      <p:sp>
        <p:nvSpPr>
          <p:cNvPr id="7" name="Subtitle 2">
            <a:extLst>
              <a:ext uri="{FF2B5EF4-FFF2-40B4-BE49-F238E27FC236}">
                <a16:creationId xmlns:a16="http://schemas.microsoft.com/office/drawing/2014/main" id="{FE9480F0-5851-41AD-B9FC-89F477530814}"/>
              </a:ext>
            </a:extLst>
          </p:cNvPr>
          <p:cNvSpPr txBox="1">
            <a:spLocks/>
          </p:cNvSpPr>
          <p:nvPr/>
        </p:nvSpPr>
        <p:spPr>
          <a:xfrm>
            <a:off x="5485075" y="3995081"/>
            <a:ext cx="5334931" cy="1940770"/>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rgbClr val="004B5B"/>
                </a:solidFill>
                <a:latin typeface="Calibri" panose="020F0502020204030204" pitchFamily="34" charset="0"/>
              </a:rPr>
              <a:t>Interactive Slides for </a:t>
            </a:r>
          </a:p>
          <a:p>
            <a:pPr marL="0" indent="0" algn="ctr">
              <a:buNone/>
            </a:pPr>
            <a:r>
              <a:rPr lang="en-US" sz="4000" dirty="0">
                <a:solidFill>
                  <a:srgbClr val="004B5B"/>
                </a:solidFill>
                <a:latin typeface="Calibri" panose="020F0502020204030204" pitchFamily="34" charset="0"/>
              </a:rPr>
              <a:t>Middle and High School Students</a:t>
            </a:r>
          </a:p>
        </p:txBody>
      </p:sp>
    </p:spTree>
    <p:extLst>
      <p:ext uri="{BB962C8B-B14F-4D97-AF65-F5344CB8AC3E}">
        <p14:creationId xmlns:p14="http://schemas.microsoft.com/office/powerpoint/2010/main" val="333163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3CF13D-8260-40FE-BCEE-541713CB37AF}"/>
              </a:ext>
            </a:extLst>
          </p:cNvPr>
          <p:cNvSpPr txBox="1"/>
          <p:nvPr/>
        </p:nvSpPr>
        <p:spPr>
          <a:xfrm>
            <a:off x="385342" y="281613"/>
            <a:ext cx="5104535" cy="769441"/>
          </a:xfrm>
          <a:prstGeom prst="rect">
            <a:avLst/>
          </a:prstGeom>
          <a:noFill/>
        </p:spPr>
        <p:txBody>
          <a:bodyPr wrap="square" rtlCol="0">
            <a:spAutoFit/>
          </a:bodyPr>
          <a:lstStyle/>
          <a:p>
            <a:r>
              <a:rPr lang="en-US" sz="3000" dirty="0">
                <a:solidFill>
                  <a:srgbClr val="C2AD7E"/>
                </a:solidFill>
                <a:latin typeface="Calibri" panose="020F0502020204030204" pitchFamily="34" charset="0"/>
              </a:rPr>
              <a:t>Weaving Innovation</a:t>
            </a:r>
          </a:p>
          <a:p>
            <a:r>
              <a:rPr lang="en-US" sz="1400" dirty="0">
                <a:solidFill>
                  <a:srgbClr val="C2AD7E"/>
                </a:solidFill>
                <a:latin typeface="Calibri" panose="020F0502020204030204" pitchFamily="34" charset="0"/>
              </a:rPr>
              <a:t>Click on each image to learn more:</a:t>
            </a:r>
          </a:p>
        </p:txBody>
      </p:sp>
      <p:sp>
        <p:nvSpPr>
          <p:cNvPr id="2" name="Rectangle 1">
            <a:extLst>
              <a:ext uri="{FF2B5EF4-FFF2-40B4-BE49-F238E27FC236}">
                <a16:creationId xmlns:a16="http://schemas.microsoft.com/office/drawing/2014/main" id="{E93C1CF3-438B-422D-B393-5CABCD10A777}"/>
              </a:ext>
            </a:extLst>
          </p:cNvPr>
          <p:cNvSpPr/>
          <p:nvPr/>
        </p:nvSpPr>
        <p:spPr>
          <a:xfrm>
            <a:off x="6449766" y="281613"/>
            <a:ext cx="5684238" cy="5047536"/>
          </a:xfrm>
          <a:prstGeom prst="rect">
            <a:avLst/>
          </a:prstGeom>
        </p:spPr>
        <p:txBody>
          <a:bodyPr wrap="square">
            <a:spAutoFit/>
          </a:bodyPr>
          <a:lstStyle/>
          <a:p>
            <a:r>
              <a:rPr lang="en-US" sz="2400" b="1" dirty="0">
                <a:solidFill>
                  <a:srgbClr val="636466"/>
                </a:solidFill>
                <a:latin typeface="Calibri" panose="020F0502020204030204" pitchFamily="34" charset="0"/>
              </a:rPr>
              <a:t>Conversation Questions</a:t>
            </a:r>
            <a:endParaRPr lang="en-US" sz="2400" dirty="0">
              <a:solidFill>
                <a:srgbClr val="636466"/>
              </a:solidFill>
              <a:latin typeface="Calibri" panose="020F0502020204030204" pitchFamily="34" charset="0"/>
            </a:endParaRPr>
          </a:p>
          <a:p>
            <a:pPr lvl="0"/>
            <a:endParaRPr lang="en-US" sz="200" dirty="0">
              <a:solidFill>
                <a:srgbClr val="636466"/>
              </a:solidFill>
              <a:latin typeface="Calibri" panose="020F0502020204030204" pitchFamily="34" charset="0"/>
            </a:endParaRPr>
          </a:p>
          <a:p>
            <a:pPr lvl="0"/>
            <a:endParaRPr lang="en-US" sz="200" dirty="0">
              <a:solidFill>
                <a:srgbClr val="636466"/>
              </a:solidFill>
              <a:latin typeface="Calibri" panose="020F0502020204030204" pitchFamily="34" charset="0"/>
            </a:endParaRPr>
          </a:p>
          <a:p>
            <a:pPr lvl="0"/>
            <a:endParaRPr lang="en-US" sz="200" dirty="0">
              <a:solidFill>
                <a:srgbClr val="636466"/>
              </a:solidFill>
              <a:latin typeface="Calibri" panose="020F0502020204030204" pitchFamily="34" charset="0"/>
            </a:endParaRPr>
          </a:p>
          <a:p>
            <a:pPr lvl="0"/>
            <a:endParaRPr lang="en-US" sz="200" dirty="0">
              <a:solidFill>
                <a:srgbClr val="636466"/>
              </a:solidFill>
              <a:latin typeface="Calibri" panose="020F0502020204030204" pitchFamily="34" charset="0"/>
            </a:endParaRPr>
          </a:p>
          <a:p>
            <a:pPr lvl="0"/>
            <a:endParaRPr lang="en-US" sz="200" dirty="0">
              <a:solidFill>
                <a:srgbClr val="636466"/>
              </a:solidFill>
              <a:latin typeface="Calibri" panose="020F0502020204030204" pitchFamily="34" charset="0"/>
            </a:endParaRPr>
          </a:p>
          <a:p>
            <a:pPr lvl="0"/>
            <a:r>
              <a:rPr lang="en-US" dirty="0">
                <a:solidFill>
                  <a:srgbClr val="636466"/>
                </a:solidFill>
                <a:latin typeface="Calibri" panose="020F0502020204030204" pitchFamily="34" charset="0"/>
              </a:rPr>
              <a:t>What materials can you spot? </a:t>
            </a: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r>
              <a:rPr lang="en-US" dirty="0">
                <a:solidFill>
                  <a:srgbClr val="636466"/>
                </a:solidFill>
                <a:latin typeface="Calibri" panose="020F0502020204030204" pitchFamily="34" charset="0"/>
              </a:rPr>
              <a:t>How did each of these artists apply weaving techniques differently?</a:t>
            </a: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endParaRPr lang="en-US" dirty="0">
              <a:solidFill>
                <a:srgbClr val="636466"/>
              </a:solidFill>
              <a:latin typeface="Calibri" panose="020F0502020204030204" pitchFamily="34" charset="0"/>
            </a:endParaRPr>
          </a:p>
          <a:p>
            <a:pPr lvl="0"/>
            <a:r>
              <a:rPr lang="en-US" dirty="0">
                <a:solidFill>
                  <a:srgbClr val="636466"/>
                </a:solidFill>
                <a:latin typeface="Calibri" panose="020F0502020204030204" pitchFamily="34" charset="0"/>
              </a:rPr>
              <a:t> </a:t>
            </a:r>
          </a:p>
          <a:p>
            <a:pPr lvl="0"/>
            <a:r>
              <a:rPr lang="en-US" dirty="0">
                <a:solidFill>
                  <a:srgbClr val="636466"/>
                </a:solidFill>
                <a:latin typeface="Calibri" panose="020F0502020204030204" pitchFamily="34" charset="0"/>
              </a:rPr>
              <a:t>What is surprising about these weavings to you?</a:t>
            </a:r>
          </a:p>
        </p:txBody>
      </p:sp>
      <p:pic>
        <p:nvPicPr>
          <p:cNvPr id="3" name="Picture 2">
            <a:hlinkClick r:id="rId3"/>
            <a:extLst>
              <a:ext uri="{FF2B5EF4-FFF2-40B4-BE49-F238E27FC236}">
                <a16:creationId xmlns:a16="http://schemas.microsoft.com/office/drawing/2014/main" id="{4E4B171C-3743-46F3-B1FF-6A834C6DB95B}"/>
              </a:ext>
            </a:extLst>
          </p:cNvPr>
          <p:cNvPicPr>
            <a:picLocks noChangeAspect="1"/>
          </p:cNvPicPr>
          <p:nvPr/>
        </p:nvPicPr>
        <p:blipFill>
          <a:blip r:embed="rId4"/>
          <a:stretch>
            <a:fillRect/>
          </a:stretch>
        </p:blipFill>
        <p:spPr>
          <a:xfrm>
            <a:off x="575435" y="1118970"/>
            <a:ext cx="1765378" cy="2819399"/>
          </a:xfrm>
          <a:prstGeom prst="rect">
            <a:avLst/>
          </a:prstGeom>
        </p:spPr>
      </p:pic>
      <p:pic>
        <p:nvPicPr>
          <p:cNvPr id="4" name="Picture 3">
            <a:hlinkClick r:id="rId5"/>
            <a:extLst>
              <a:ext uri="{FF2B5EF4-FFF2-40B4-BE49-F238E27FC236}">
                <a16:creationId xmlns:a16="http://schemas.microsoft.com/office/drawing/2014/main" id="{12C9186E-1145-4A54-9484-CC8AB3DF9FF3}"/>
              </a:ext>
            </a:extLst>
          </p:cNvPr>
          <p:cNvPicPr>
            <a:picLocks noChangeAspect="1"/>
          </p:cNvPicPr>
          <p:nvPr/>
        </p:nvPicPr>
        <p:blipFill>
          <a:blip r:embed="rId6"/>
          <a:stretch>
            <a:fillRect/>
          </a:stretch>
        </p:blipFill>
        <p:spPr>
          <a:xfrm>
            <a:off x="2530906" y="1169620"/>
            <a:ext cx="3728767" cy="2768749"/>
          </a:xfrm>
          <a:prstGeom prst="rect">
            <a:avLst/>
          </a:prstGeom>
        </p:spPr>
      </p:pic>
      <p:pic>
        <p:nvPicPr>
          <p:cNvPr id="5" name="Picture 4">
            <a:hlinkClick r:id="rId7"/>
            <a:extLst>
              <a:ext uri="{FF2B5EF4-FFF2-40B4-BE49-F238E27FC236}">
                <a16:creationId xmlns:a16="http://schemas.microsoft.com/office/drawing/2014/main" id="{3238C75B-DBCB-4D48-8B1C-F33C3CD27FDF}"/>
              </a:ext>
            </a:extLst>
          </p:cNvPr>
          <p:cNvPicPr>
            <a:picLocks noChangeAspect="1"/>
          </p:cNvPicPr>
          <p:nvPr/>
        </p:nvPicPr>
        <p:blipFill>
          <a:blip r:embed="rId8"/>
          <a:stretch>
            <a:fillRect/>
          </a:stretch>
        </p:blipFill>
        <p:spPr>
          <a:xfrm>
            <a:off x="4144380" y="4064814"/>
            <a:ext cx="2115293" cy="2235709"/>
          </a:xfrm>
          <a:prstGeom prst="rect">
            <a:avLst/>
          </a:prstGeom>
        </p:spPr>
      </p:pic>
      <p:pic>
        <p:nvPicPr>
          <p:cNvPr id="10" name="Picture 9">
            <a:hlinkClick r:id="rId9"/>
            <a:extLst>
              <a:ext uri="{FF2B5EF4-FFF2-40B4-BE49-F238E27FC236}">
                <a16:creationId xmlns:a16="http://schemas.microsoft.com/office/drawing/2014/main" id="{B2457AAC-4364-4749-821D-471C73E33DBE}"/>
              </a:ext>
            </a:extLst>
          </p:cNvPr>
          <p:cNvPicPr>
            <a:picLocks noChangeAspect="1"/>
          </p:cNvPicPr>
          <p:nvPr/>
        </p:nvPicPr>
        <p:blipFill>
          <a:blip r:embed="rId10"/>
          <a:stretch>
            <a:fillRect/>
          </a:stretch>
        </p:blipFill>
        <p:spPr>
          <a:xfrm>
            <a:off x="557694" y="4066976"/>
            <a:ext cx="3414385" cy="2235709"/>
          </a:xfrm>
          <a:prstGeom prst="rect">
            <a:avLst/>
          </a:prstGeom>
        </p:spPr>
      </p:pic>
      <p:sp>
        <p:nvSpPr>
          <p:cNvPr id="7" name="Rectangle 6">
            <a:extLst>
              <a:ext uri="{FF2B5EF4-FFF2-40B4-BE49-F238E27FC236}">
                <a16:creationId xmlns:a16="http://schemas.microsoft.com/office/drawing/2014/main" id="{58F47C5A-96C0-4F94-96A6-19FAD7EDB207}"/>
              </a:ext>
            </a:extLst>
          </p:cNvPr>
          <p:cNvSpPr/>
          <p:nvPr/>
        </p:nvSpPr>
        <p:spPr>
          <a:xfrm>
            <a:off x="6449766" y="1169620"/>
            <a:ext cx="5356892" cy="1475170"/>
          </a:xfrm>
          <a:prstGeom prst="rect">
            <a:avLst/>
          </a:prstGeom>
          <a:no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EF82FE-C11F-4204-A72E-27B999E0F003}"/>
              </a:ext>
            </a:extLst>
          </p:cNvPr>
          <p:cNvSpPr/>
          <p:nvPr/>
        </p:nvSpPr>
        <p:spPr>
          <a:xfrm>
            <a:off x="6449766" y="3317353"/>
            <a:ext cx="5356892" cy="1475170"/>
          </a:xfrm>
          <a:prstGeom prst="rect">
            <a:avLst/>
          </a:prstGeom>
          <a:no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D76ECE-4BA5-45E6-883A-7DED2E6234C1}"/>
              </a:ext>
            </a:extLst>
          </p:cNvPr>
          <p:cNvSpPr/>
          <p:nvPr/>
        </p:nvSpPr>
        <p:spPr>
          <a:xfrm>
            <a:off x="6449766" y="5264127"/>
            <a:ext cx="5356892" cy="1475170"/>
          </a:xfrm>
          <a:prstGeom prst="rect">
            <a:avLst/>
          </a:prstGeom>
          <a:no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26F513-6156-46F4-94AF-D9474C072185}"/>
              </a:ext>
            </a:extLst>
          </p:cNvPr>
          <p:cNvPicPr>
            <a:picLocks noChangeAspect="1"/>
          </p:cNvPicPr>
          <p:nvPr/>
        </p:nvPicPr>
        <p:blipFill rotWithShape="1">
          <a:blip r:embed="rId11"/>
          <a:srcRect l="83116" t="30948" r="2987" b="44922"/>
          <a:stretch/>
        </p:blipFill>
        <p:spPr>
          <a:xfrm>
            <a:off x="11115920" y="0"/>
            <a:ext cx="1076080" cy="1051054"/>
          </a:xfrm>
          <a:prstGeom prst="rect">
            <a:avLst/>
          </a:prstGeom>
          <a:ln>
            <a:solidFill>
              <a:srgbClr val="636466"/>
            </a:solidFill>
          </a:ln>
        </p:spPr>
      </p:pic>
      <p:sp>
        <p:nvSpPr>
          <p:cNvPr id="8" name="Rectangle 7">
            <a:extLst>
              <a:ext uri="{FF2B5EF4-FFF2-40B4-BE49-F238E27FC236}">
                <a16:creationId xmlns:a16="http://schemas.microsoft.com/office/drawing/2014/main" id="{E65E2A3B-9256-4A76-95C9-EB726DF2CDD5}"/>
              </a:ext>
            </a:extLst>
          </p:cNvPr>
          <p:cNvSpPr/>
          <p:nvPr/>
        </p:nvSpPr>
        <p:spPr>
          <a:xfrm>
            <a:off x="557694" y="6360943"/>
            <a:ext cx="6096000" cy="215444"/>
          </a:xfrm>
          <a:prstGeom prst="rect">
            <a:avLst/>
          </a:prstGeom>
        </p:spPr>
        <p:txBody>
          <a:bodyPr>
            <a:spAutoFit/>
          </a:bodyPr>
          <a:lstStyle/>
          <a:p>
            <a:r>
              <a:rPr lang="en-US" sz="800" dirty="0">
                <a:latin typeface="Calibri" panose="020F0502020204030204" pitchFamily="34" charset="0"/>
              </a:rPr>
              <a:t>Image credits found in the e notes.</a:t>
            </a:r>
            <a:endParaRPr lang="en-US" dirty="0"/>
          </a:p>
        </p:txBody>
      </p:sp>
    </p:spTree>
    <p:extLst>
      <p:ext uri="{BB962C8B-B14F-4D97-AF65-F5344CB8AC3E}">
        <p14:creationId xmlns:p14="http://schemas.microsoft.com/office/powerpoint/2010/main" val="318187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8ADA48-3195-4CD1-B1C8-1080A157C37C}"/>
              </a:ext>
            </a:extLst>
          </p:cNvPr>
          <p:cNvPicPr>
            <a:picLocks noChangeAspect="1"/>
          </p:cNvPicPr>
          <p:nvPr/>
        </p:nvPicPr>
        <p:blipFill rotWithShape="1">
          <a:blip r:embed="rId3"/>
          <a:srcRect l="5720" t="24407" r="80483" b="55408"/>
          <a:stretch/>
        </p:blipFill>
        <p:spPr>
          <a:xfrm>
            <a:off x="9869361" y="1595865"/>
            <a:ext cx="1784599" cy="1468561"/>
          </a:xfrm>
          <a:prstGeom prst="rect">
            <a:avLst/>
          </a:prstGeom>
        </p:spPr>
      </p:pic>
      <p:sp>
        <p:nvSpPr>
          <p:cNvPr id="5" name="Rectangle 4">
            <a:extLst>
              <a:ext uri="{FF2B5EF4-FFF2-40B4-BE49-F238E27FC236}">
                <a16:creationId xmlns:a16="http://schemas.microsoft.com/office/drawing/2014/main" id="{E1DBB2AE-2CED-4EF5-B477-47F3F76A01ED}"/>
              </a:ext>
            </a:extLst>
          </p:cNvPr>
          <p:cNvSpPr/>
          <p:nvPr/>
        </p:nvSpPr>
        <p:spPr>
          <a:xfrm>
            <a:off x="5433848" y="671595"/>
            <a:ext cx="4566186" cy="2677656"/>
          </a:xfrm>
          <a:prstGeom prst="rect">
            <a:avLst/>
          </a:prstGeom>
        </p:spPr>
        <p:txBody>
          <a:bodyPr wrap="square">
            <a:spAutoFit/>
          </a:bodyPr>
          <a:lstStyle/>
          <a:p>
            <a:r>
              <a:rPr lang="en-US" sz="2400" b="1" dirty="0">
                <a:solidFill>
                  <a:srgbClr val="01919C"/>
                </a:solidFill>
                <a:latin typeface="Calibri" panose="020F0502020204030204" pitchFamily="34" charset="0"/>
              </a:rPr>
              <a:t>Activity Extension</a:t>
            </a:r>
            <a:endParaRPr lang="en-US" sz="2400" dirty="0">
              <a:solidFill>
                <a:srgbClr val="01919C"/>
              </a:solidFill>
              <a:latin typeface="Calibri" panose="020F0502020204030204" pitchFamily="34" charset="0"/>
            </a:endParaRPr>
          </a:p>
          <a:p>
            <a:pPr fontAlgn="base"/>
            <a:r>
              <a:rPr lang="en-US" i="1" dirty="0">
                <a:solidFill>
                  <a:srgbClr val="004B5B"/>
                </a:solidFill>
                <a:latin typeface="Calibri" panose="020F0502020204030204" pitchFamily="34" charset="0"/>
              </a:rPr>
              <a:t>The Basket Chair</a:t>
            </a:r>
            <a:r>
              <a:rPr lang="en-US" dirty="0">
                <a:solidFill>
                  <a:srgbClr val="004B5B"/>
                </a:solidFill>
                <a:latin typeface="Calibri" panose="020F0502020204030204" pitchFamily="34" charset="0"/>
              </a:rPr>
              <a:t> is just one chair in a long history of chairs, and of designers exploring the design process, making it a perfect place to start. Learn about design thinking by looking at two aspects of the process – define and iterate – using the evolution of the office chair as an example. </a:t>
            </a:r>
          </a:p>
          <a:p>
            <a:pPr fontAlgn="base"/>
            <a:endParaRPr lang="en-US" sz="1600" dirty="0">
              <a:solidFill>
                <a:srgbClr val="000000"/>
              </a:solidFill>
              <a:latin typeface="Calibri" panose="020F0502020204030204" pitchFamily="34" charset="0"/>
            </a:endParaRPr>
          </a:p>
        </p:txBody>
      </p:sp>
      <p:sp>
        <p:nvSpPr>
          <p:cNvPr id="6" name="Rectangle 5">
            <a:extLst>
              <a:ext uri="{FF2B5EF4-FFF2-40B4-BE49-F238E27FC236}">
                <a16:creationId xmlns:a16="http://schemas.microsoft.com/office/drawing/2014/main" id="{38D25356-E488-4AEB-AF1B-1A0F8BF7B2E6}"/>
              </a:ext>
            </a:extLst>
          </p:cNvPr>
          <p:cNvSpPr/>
          <p:nvPr/>
        </p:nvSpPr>
        <p:spPr>
          <a:xfrm>
            <a:off x="5433848" y="3064426"/>
            <a:ext cx="6841739" cy="3416320"/>
          </a:xfrm>
          <a:prstGeom prst="rect">
            <a:avLst/>
          </a:prstGeom>
        </p:spPr>
        <p:txBody>
          <a:bodyPr wrap="square">
            <a:spAutoFit/>
          </a:bodyPr>
          <a:lstStyle/>
          <a:p>
            <a:r>
              <a:rPr lang="en-US" dirty="0">
                <a:solidFill>
                  <a:srgbClr val="004B5B"/>
                </a:solidFill>
                <a:latin typeface="Calibri" panose="020F0502020204030204" pitchFamily="34" charset="0"/>
              </a:rPr>
              <a:t>Throughout history, chairs have symbolized the life and times of designers and consumers. Like any work of art, a chair’s construction, materials, maker, and style can tell volumes about the culture from which it emerged. Materials and methods of production multiplied by imagination yields a nearly unlimited number of solutions to the problem of where to sit. What was important at the time? Who were they made for? What spaces did they inhabit? As art and design evolve over time, chair design does too. However, the primary purpose has not changed – for millennia, people have needed a place to sit. As such, the chair is a perfect marker for the ever-changing history of design.</a:t>
            </a:r>
          </a:p>
          <a:p>
            <a:endParaRPr lang="en-US" dirty="0">
              <a:solidFill>
                <a:srgbClr val="004B5B"/>
              </a:solidFill>
              <a:latin typeface="Calibri" panose="020F0502020204030204" pitchFamily="34" charset="0"/>
            </a:endParaRPr>
          </a:p>
          <a:p>
            <a:r>
              <a:rPr lang="en-US" dirty="0">
                <a:solidFill>
                  <a:srgbClr val="004B5B"/>
                </a:solidFill>
                <a:latin typeface="Calibri" panose="020F0502020204030204" pitchFamily="34" charset="0"/>
              </a:rPr>
              <a:t>Check out just </a:t>
            </a:r>
            <a:r>
              <a:rPr lang="en-US" dirty="0">
                <a:solidFill>
                  <a:srgbClr val="004B5B"/>
                </a:solidFill>
                <a:latin typeface="Calibri" panose="020F0502020204030204" pitchFamily="34" charset="0"/>
                <a:hlinkClick r:id="rId4"/>
              </a:rPr>
              <a:t>a few of the chairs in the Denver Art Museum collection!</a:t>
            </a:r>
            <a:r>
              <a:rPr lang="en-US" sz="1600" dirty="0">
                <a:hlinkClick r:id="rId4"/>
              </a:rPr>
              <a:t> </a:t>
            </a:r>
            <a:endParaRPr lang="en-US" sz="1600"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id="{C8D69617-9678-4AEC-B0D2-16D4428BF7F8}"/>
              </a:ext>
            </a:extLst>
          </p:cNvPr>
          <p:cNvSpPr/>
          <p:nvPr/>
        </p:nvSpPr>
        <p:spPr>
          <a:xfrm>
            <a:off x="2671149" y="836191"/>
            <a:ext cx="2573915" cy="2754948"/>
          </a:xfrm>
          <a:prstGeom prst="rect">
            <a:avLst/>
          </a:prstGeom>
          <a:solidFill>
            <a:srgbClr val="004B5B"/>
          </a:solidFill>
          <a:ln>
            <a:solidFill>
              <a:srgbClr val="C2A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CD409E-56E6-41D4-9E2D-432950ECA3EF}"/>
              </a:ext>
            </a:extLst>
          </p:cNvPr>
          <p:cNvSpPr/>
          <p:nvPr/>
        </p:nvSpPr>
        <p:spPr>
          <a:xfrm>
            <a:off x="126125" y="4112778"/>
            <a:ext cx="5224135" cy="2542960"/>
          </a:xfrm>
          <a:prstGeom prst="rect">
            <a:avLst/>
          </a:prstGeom>
          <a:solidFill>
            <a:srgbClr val="C2AD7E"/>
          </a:solidFill>
          <a:ln>
            <a:solidFill>
              <a:srgbClr val="C2A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D06917-5EB0-4441-B0C1-41929E55024F}"/>
              </a:ext>
            </a:extLst>
          </p:cNvPr>
          <p:cNvSpPr/>
          <p:nvPr/>
        </p:nvSpPr>
        <p:spPr>
          <a:xfrm>
            <a:off x="150592" y="836191"/>
            <a:ext cx="2436969" cy="2764952"/>
          </a:xfrm>
          <a:prstGeom prst="rect">
            <a:avLst/>
          </a:prstGeom>
          <a:solidFill>
            <a:srgbClr val="004B5B"/>
          </a:solidFill>
          <a:ln>
            <a:solidFill>
              <a:srgbClr val="C2A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C219FA-4085-4FD9-97FB-2B034287F8C7}"/>
              </a:ext>
            </a:extLst>
          </p:cNvPr>
          <p:cNvSpPr txBox="1"/>
          <p:nvPr/>
        </p:nvSpPr>
        <p:spPr>
          <a:xfrm>
            <a:off x="73527" y="3743445"/>
            <a:ext cx="5224135" cy="369332"/>
          </a:xfrm>
          <a:prstGeom prst="rect">
            <a:avLst/>
          </a:prstGeom>
          <a:noFill/>
        </p:spPr>
        <p:txBody>
          <a:bodyPr wrap="square" rtlCol="0">
            <a:spAutoFit/>
          </a:bodyPr>
          <a:lstStyle/>
          <a:p>
            <a:pPr algn="ctr"/>
            <a:r>
              <a:rPr lang="en-US" dirty="0">
                <a:solidFill>
                  <a:srgbClr val="636466"/>
                </a:solidFill>
                <a:latin typeface="Calibri" panose="020F0502020204030204" pitchFamily="34" charset="0"/>
              </a:rPr>
              <a:t>What interests you about these chairs?</a:t>
            </a:r>
          </a:p>
        </p:txBody>
      </p:sp>
      <p:sp>
        <p:nvSpPr>
          <p:cNvPr id="2" name="Rectangle 1">
            <a:extLst>
              <a:ext uri="{FF2B5EF4-FFF2-40B4-BE49-F238E27FC236}">
                <a16:creationId xmlns:a16="http://schemas.microsoft.com/office/drawing/2014/main" id="{EC2D1275-55C1-4C4E-807C-7D8EBEF8F51F}"/>
              </a:ext>
            </a:extLst>
          </p:cNvPr>
          <p:cNvSpPr/>
          <p:nvPr/>
        </p:nvSpPr>
        <p:spPr>
          <a:xfrm>
            <a:off x="126125" y="137683"/>
            <a:ext cx="5171537" cy="646331"/>
          </a:xfrm>
          <a:prstGeom prst="rect">
            <a:avLst/>
          </a:prstGeom>
        </p:spPr>
        <p:txBody>
          <a:bodyPr wrap="square">
            <a:spAutoFit/>
          </a:bodyPr>
          <a:lstStyle/>
          <a:p>
            <a:pPr algn="ctr"/>
            <a:r>
              <a:rPr lang="en-US" dirty="0">
                <a:solidFill>
                  <a:srgbClr val="636466"/>
                </a:solidFill>
                <a:latin typeface="Calibri" panose="020F0502020204030204" pitchFamily="34" charset="0"/>
              </a:rPr>
              <a:t>Copy and paste two </a:t>
            </a:r>
            <a:r>
              <a:rPr lang="en-US" dirty="0">
                <a:solidFill>
                  <a:srgbClr val="636466"/>
                </a:solidFill>
                <a:latin typeface="Calibri" panose="020F0502020204030204" pitchFamily="34" charset="0"/>
                <a:hlinkClick r:id="rId4"/>
              </a:rPr>
              <a:t>chairs</a:t>
            </a:r>
            <a:r>
              <a:rPr lang="en-US" dirty="0">
                <a:solidFill>
                  <a:srgbClr val="636466"/>
                </a:solidFill>
                <a:latin typeface="Calibri" panose="020F0502020204030204" pitchFamily="34" charset="0"/>
              </a:rPr>
              <a:t> from the Denver</a:t>
            </a:r>
          </a:p>
          <a:p>
            <a:pPr algn="ctr"/>
            <a:r>
              <a:rPr lang="en-US" dirty="0">
                <a:solidFill>
                  <a:srgbClr val="636466"/>
                </a:solidFill>
                <a:latin typeface="Calibri" panose="020F0502020204030204" pitchFamily="34" charset="0"/>
              </a:rPr>
              <a:t>Art Museum that you find most interesting.</a:t>
            </a:r>
          </a:p>
        </p:txBody>
      </p:sp>
      <p:pic>
        <p:nvPicPr>
          <p:cNvPr id="12" name="Picture 11">
            <a:extLst>
              <a:ext uri="{FF2B5EF4-FFF2-40B4-BE49-F238E27FC236}">
                <a16:creationId xmlns:a16="http://schemas.microsoft.com/office/drawing/2014/main" id="{4AC10E5E-F7C6-42D3-8708-995EE7CA925F}"/>
              </a:ext>
            </a:extLst>
          </p:cNvPr>
          <p:cNvPicPr>
            <a:picLocks noChangeAspect="1"/>
          </p:cNvPicPr>
          <p:nvPr/>
        </p:nvPicPr>
        <p:blipFill rotWithShape="1">
          <a:blip r:embed="rId5"/>
          <a:srcRect l="83116" t="30948" r="2987" b="28776"/>
          <a:stretch/>
        </p:blipFill>
        <p:spPr>
          <a:xfrm>
            <a:off x="11115920" y="0"/>
            <a:ext cx="1076080" cy="1754326"/>
          </a:xfrm>
          <a:prstGeom prst="rect">
            <a:avLst/>
          </a:prstGeom>
          <a:ln>
            <a:solidFill>
              <a:srgbClr val="636466"/>
            </a:solidFill>
          </a:ln>
        </p:spPr>
      </p:pic>
    </p:spTree>
    <p:extLst>
      <p:ext uri="{BB962C8B-B14F-4D97-AF65-F5344CB8AC3E}">
        <p14:creationId xmlns:p14="http://schemas.microsoft.com/office/powerpoint/2010/main" val="382728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DBB2AE-2CED-4EF5-B477-47F3F76A01ED}"/>
              </a:ext>
            </a:extLst>
          </p:cNvPr>
          <p:cNvSpPr/>
          <p:nvPr/>
        </p:nvSpPr>
        <p:spPr>
          <a:xfrm>
            <a:off x="4163888" y="965091"/>
            <a:ext cx="6952032" cy="5078313"/>
          </a:xfrm>
          <a:prstGeom prst="rect">
            <a:avLst/>
          </a:prstGeom>
        </p:spPr>
        <p:txBody>
          <a:bodyPr wrap="square">
            <a:spAutoFit/>
          </a:bodyPr>
          <a:lstStyle/>
          <a:p>
            <a:pPr lvl="0"/>
            <a:r>
              <a:rPr lang="en-US" dirty="0">
                <a:latin typeface="Calibri" panose="020F0502020204030204" pitchFamily="34" charset="0"/>
              </a:rPr>
              <a:t>What might we be able to learn about the needs of the users of these chairs? </a:t>
            </a: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r>
              <a:rPr lang="en-US" dirty="0">
                <a:latin typeface="Calibri" panose="020F0502020204030204" pitchFamily="34" charset="0"/>
              </a:rPr>
              <a:t>What does the chair reveal about the time or culture in which it was made? </a:t>
            </a: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r>
              <a:rPr lang="en-US" dirty="0">
                <a:latin typeface="Calibri" panose="020F0502020204030204" pitchFamily="34" charset="0"/>
              </a:rPr>
              <a:t>What do the characteristics of the chair reveal about the needs of its users? </a:t>
            </a:r>
          </a:p>
          <a:p>
            <a:pPr fontAlgn="base"/>
            <a:endParaRPr lang="en-US"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id="{C8D69617-9678-4AEC-B0D2-16D4428BF7F8}"/>
              </a:ext>
            </a:extLst>
          </p:cNvPr>
          <p:cNvSpPr/>
          <p:nvPr/>
        </p:nvSpPr>
        <p:spPr>
          <a:xfrm>
            <a:off x="1076080" y="3599262"/>
            <a:ext cx="2784668" cy="3106428"/>
          </a:xfrm>
          <a:prstGeom prst="rect">
            <a:avLst/>
          </a:prstGeom>
          <a:solidFill>
            <a:srgbClr val="01919C"/>
          </a:solid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D06917-5EB0-4441-B0C1-41929E55024F}"/>
              </a:ext>
            </a:extLst>
          </p:cNvPr>
          <p:cNvSpPr/>
          <p:nvPr/>
        </p:nvSpPr>
        <p:spPr>
          <a:xfrm>
            <a:off x="1076080" y="282863"/>
            <a:ext cx="2784668" cy="3159983"/>
          </a:xfrm>
          <a:prstGeom prst="rect">
            <a:avLst/>
          </a:prstGeom>
          <a:solidFill>
            <a:srgbClr val="01919C"/>
          </a:solid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C219FA-4085-4FD9-97FB-2B034287F8C7}"/>
              </a:ext>
            </a:extLst>
          </p:cNvPr>
          <p:cNvSpPr txBox="1"/>
          <p:nvPr/>
        </p:nvSpPr>
        <p:spPr>
          <a:xfrm rot="16200000">
            <a:off x="-1746505" y="3411469"/>
            <a:ext cx="5171537" cy="1200329"/>
          </a:xfrm>
          <a:prstGeom prst="rect">
            <a:avLst/>
          </a:prstGeom>
          <a:noFill/>
        </p:spPr>
        <p:txBody>
          <a:bodyPr wrap="square" rtlCol="0">
            <a:spAutoFit/>
          </a:bodyPr>
          <a:lstStyle/>
          <a:p>
            <a:r>
              <a:rPr lang="en-US" dirty="0">
                <a:solidFill>
                  <a:srgbClr val="C2AD7E"/>
                </a:solidFill>
                <a:latin typeface="Calibri" panose="020F0502020204030204" pitchFamily="34" charset="0"/>
              </a:rPr>
              <a:t>Copy and Paste </a:t>
            </a:r>
            <a:r>
              <a:rPr lang="en-US" dirty="0">
                <a:solidFill>
                  <a:srgbClr val="004B5B"/>
                </a:solidFill>
                <a:latin typeface="Calibri" panose="020F0502020204030204" pitchFamily="34" charset="0"/>
              </a:rPr>
              <a:t>two chairs from the Denver Art Museum that you find most interesting.</a:t>
            </a:r>
          </a:p>
          <a:p>
            <a:endParaRPr lang="en-US" dirty="0">
              <a:solidFill>
                <a:srgbClr val="004B5B"/>
              </a:solidFill>
              <a:latin typeface="Calibri" panose="020F0502020204030204" pitchFamily="34" charset="0"/>
            </a:endParaRPr>
          </a:p>
          <a:p>
            <a:endParaRPr lang="en-US" dirty="0">
              <a:solidFill>
                <a:srgbClr val="004B5B"/>
              </a:solidFill>
              <a:latin typeface="Calibri" panose="020F0502020204030204" pitchFamily="34" charset="0"/>
            </a:endParaRPr>
          </a:p>
        </p:txBody>
      </p:sp>
      <p:pic>
        <p:nvPicPr>
          <p:cNvPr id="12" name="Picture 11">
            <a:extLst>
              <a:ext uri="{FF2B5EF4-FFF2-40B4-BE49-F238E27FC236}">
                <a16:creationId xmlns:a16="http://schemas.microsoft.com/office/drawing/2014/main" id="{DA9AF439-DBF1-4B2C-90F2-3EA6A50C18B8}"/>
              </a:ext>
            </a:extLst>
          </p:cNvPr>
          <p:cNvPicPr>
            <a:picLocks noChangeAspect="1"/>
          </p:cNvPicPr>
          <p:nvPr/>
        </p:nvPicPr>
        <p:blipFill rotWithShape="1">
          <a:blip r:embed="rId3"/>
          <a:srcRect l="83116" t="30948" r="2987" b="28776"/>
          <a:stretch/>
        </p:blipFill>
        <p:spPr>
          <a:xfrm>
            <a:off x="11115920" y="0"/>
            <a:ext cx="1076080" cy="1754326"/>
          </a:xfrm>
          <a:prstGeom prst="rect">
            <a:avLst/>
          </a:prstGeom>
          <a:ln>
            <a:solidFill>
              <a:srgbClr val="636466"/>
            </a:solidFill>
          </a:ln>
        </p:spPr>
      </p:pic>
      <p:sp>
        <p:nvSpPr>
          <p:cNvPr id="2" name="Rectangle 1">
            <a:extLst>
              <a:ext uri="{FF2B5EF4-FFF2-40B4-BE49-F238E27FC236}">
                <a16:creationId xmlns:a16="http://schemas.microsoft.com/office/drawing/2014/main" id="{B1F75BD0-363B-475A-B2ED-081B316D082C}"/>
              </a:ext>
            </a:extLst>
          </p:cNvPr>
          <p:cNvSpPr/>
          <p:nvPr/>
        </p:nvSpPr>
        <p:spPr>
          <a:xfrm>
            <a:off x="5395539" y="168265"/>
            <a:ext cx="3917034" cy="646331"/>
          </a:xfrm>
          <a:prstGeom prst="rect">
            <a:avLst/>
          </a:prstGeom>
        </p:spPr>
        <p:txBody>
          <a:bodyPr wrap="none">
            <a:spAutoFit/>
          </a:bodyPr>
          <a:lstStyle/>
          <a:p>
            <a:r>
              <a:rPr lang="en-US" sz="3600" b="1" dirty="0">
                <a:solidFill>
                  <a:srgbClr val="004B5B"/>
                </a:solidFill>
                <a:latin typeface="Calibri" panose="020F0502020204030204" pitchFamily="34" charset="0"/>
              </a:rPr>
              <a:t>Define the Problem</a:t>
            </a:r>
            <a:endParaRPr lang="en-US" sz="3600" dirty="0">
              <a:solidFill>
                <a:srgbClr val="004B5B"/>
              </a:solidFill>
              <a:latin typeface="Calibri" panose="020F0502020204030204" pitchFamily="34" charset="0"/>
            </a:endParaRPr>
          </a:p>
        </p:txBody>
      </p:sp>
      <p:pic>
        <p:nvPicPr>
          <p:cNvPr id="13" name="Picture 12">
            <a:extLst>
              <a:ext uri="{FF2B5EF4-FFF2-40B4-BE49-F238E27FC236}">
                <a16:creationId xmlns:a16="http://schemas.microsoft.com/office/drawing/2014/main" id="{7335BCF0-1CA6-4EF1-AC3A-879E83F6FE0B}"/>
              </a:ext>
            </a:extLst>
          </p:cNvPr>
          <p:cNvPicPr>
            <a:picLocks noChangeAspect="1"/>
          </p:cNvPicPr>
          <p:nvPr/>
        </p:nvPicPr>
        <p:blipFill rotWithShape="1">
          <a:blip r:embed="rId4"/>
          <a:srcRect l="5720" t="24407" r="80483" b="51480"/>
          <a:stretch/>
        </p:blipFill>
        <p:spPr>
          <a:xfrm>
            <a:off x="10407401" y="1910983"/>
            <a:ext cx="1784599" cy="1754326"/>
          </a:xfrm>
          <a:prstGeom prst="rect">
            <a:avLst/>
          </a:prstGeom>
        </p:spPr>
      </p:pic>
    </p:spTree>
    <p:extLst>
      <p:ext uri="{BB962C8B-B14F-4D97-AF65-F5344CB8AC3E}">
        <p14:creationId xmlns:p14="http://schemas.microsoft.com/office/powerpoint/2010/main" val="137904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691F3A-E9F5-4824-95B1-361C20263624}"/>
              </a:ext>
            </a:extLst>
          </p:cNvPr>
          <p:cNvSpPr/>
          <p:nvPr/>
        </p:nvSpPr>
        <p:spPr>
          <a:xfrm>
            <a:off x="354389" y="1427034"/>
            <a:ext cx="11605299" cy="2283337"/>
          </a:xfrm>
          <a:prstGeom prst="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24ED4D4-BBB3-4339-B136-E07A64C81F63}"/>
              </a:ext>
            </a:extLst>
          </p:cNvPr>
          <p:cNvSpPr/>
          <p:nvPr/>
        </p:nvSpPr>
        <p:spPr>
          <a:xfrm>
            <a:off x="293349" y="3732691"/>
            <a:ext cx="11605299" cy="1754326"/>
          </a:xfrm>
          <a:prstGeom prst="rect">
            <a:avLst/>
          </a:prstGeom>
        </p:spPr>
        <p:txBody>
          <a:bodyPr wrap="square">
            <a:spAutoFit/>
          </a:bodyPr>
          <a:lstStyle/>
          <a:p>
            <a:pPr lvl="0"/>
            <a:r>
              <a:rPr lang="en-US" dirty="0">
                <a:latin typeface="Calibri" panose="020F0502020204030204" pitchFamily="34" charset="0"/>
              </a:rPr>
              <a:t>What are some of the changes you notice over time?  And why do you think that is?</a:t>
            </a:r>
          </a:p>
          <a:p>
            <a:pPr lvl="0"/>
            <a:r>
              <a:rPr lang="en-US" dirty="0">
                <a:latin typeface="Calibri" panose="020F0502020204030204" pitchFamily="34" charset="0"/>
              </a:rPr>
              <a:t> </a:t>
            </a:r>
          </a:p>
          <a:p>
            <a:pPr lvl="0"/>
            <a:endParaRPr lang="en-US" dirty="0">
              <a:latin typeface="Calibri" panose="020F0502020204030204" pitchFamily="34" charset="0"/>
            </a:endParaRPr>
          </a:p>
          <a:p>
            <a:pPr lvl="0"/>
            <a:endParaRPr lang="en-US" dirty="0">
              <a:latin typeface="Calibri" panose="020F0502020204030204" pitchFamily="34" charset="0"/>
            </a:endParaRPr>
          </a:p>
          <a:p>
            <a:pPr lvl="0"/>
            <a:endParaRPr lang="en-US" dirty="0">
              <a:latin typeface="Calibri" panose="020F0502020204030204" pitchFamily="34" charset="0"/>
            </a:endParaRPr>
          </a:p>
          <a:p>
            <a:pPr lvl="0"/>
            <a:r>
              <a:rPr lang="en-US" dirty="0">
                <a:latin typeface="Calibri" panose="020F0502020204030204" pitchFamily="34" charset="0"/>
              </a:rPr>
              <a:t>Which elements of these chairs have remained the same? And why do you think that is? </a:t>
            </a:r>
          </a:p>
        </p:txBody>
      </p:sp>
      <p:sp>
        <p:nvSpPr>
          <p:cNvPr id="3" name="Rectangle 2">
            <a:extLst>
              <a:ext uri="{FF2B5EF4-FFF2-40B4-BE49-F238E27FC236}">
                <a16:creationId xmlns:a16="http://schemas.microsoft.com/office/drawing/2014/main" id="{0F8136C3-43C1-4C9A-BA62-89FB63C9CA98}"/>
              </a:ext>
            </a:extLst>
          </p:cNvPr>
          <p:cNvSpPr/>
          <p:nvPr/>
        </p:nvSpPr>
        <p:spPr>
          <a:xfrm>
            <a:off x="95534" y="163906"/>
            <a:ext cx="11020386" cy="738664"/>
          </a:xfrm>
          <a:prstGeom prst="rect">
            <a:avLst/>
          </a:prstGeom>
        </p:spPr>
        <p:txBody>
          <a:bodyPr wrap="square">
            <a:spAutoFit/>
          </a:bodyPr>
          <a:lstStyle/>
          <a:p>
            <a:pPr algn="ctr"/>
            <a:r>
              <a:rPr lang="en-US" sz="2400" b="1" dirty="0">
                <a:solidFill>
                  <a:srgbClr val="004B5B"/>
                </a:solidFill>
                <a:latin typeface="Calibri" panose="020F0502020204030204" pitchFamily="34" charset="0"/>
              </a:rPr>
              <a:t>Iteration (i.e., the cycle of prototyping, testing, and making adjustments) </a:t>
            </a:r>
            <a:endParaRPr lang="en-US" sz="2400" dirty="0">
              <a:solidFill>
                <a:srgbClr val="004B5B"/>
              </a:solidFill>
              <a:latin typeface="Calibri" panose="020F0502020204030204" pitchFamily="34" charset="0"/>
            </a:endParaRPr>
          </a:p>
          <a:p>
            <a:pPr algn="ctr"/>
            <a:r>
              <a:rPr lang="en-US" dirty="0">
                <a:solidFill>
                  <a:srgbClr val="004B5B"/>
                </a:solidFill>
                <a:latin typeface="Calibri" panose="020F0502020204030204" pitchFamily="34" charset="0"/>
              </a:rPr>
              <a:t> Rearrange these task chairs chronologically, based on the date found on the label. </a:t>
            </a:r>
          </a:p>
        </p:txBody>
      </p:sp>
      <p:sp>
        <p:nvSpPr>
          <p:cNvPr id="20" name="Rectangle 19">
            <a:extLst>
              <a:ext uri="{FF2B5EF4-FFF2-40B4-BE49-F238E27FC236}">
                <a16:creationId xmlns:a16="http://schemas.microsoft.com/office/drawing/2014/main" id="{291558AB-CAD3-4120-A994-0AD2519FDF5C}"/>
              </a:ext>
            </a:extLst>
          </p:cNvPr>
          <p:cNvSpPr/>
          <p:nvPr/>
        </p:nvSpPr>
        <p:spPr>
          <a:xfrm>
            <a:off x="354389" y="4123471"/>
            <a:ext cx="11605299" cy="972766"/>
          </a:xfrm>
          <a:prstGeom prst="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537007E-B7F9-4E7C-AD23-9B3EBF86F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047" y="-359885"/>
            <a:ext cx="5010150" cy="30289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EA232B2-38B1-4A63-9432-B4570A2FFF4E}"/>
              </a:ext>
            </a:extLst>
          </p:cNvPr>
          <p:cNvSpPr/>
          <p:nvPr/>
        </p:nvSpPr>
        <p:spPr>
          <a:xfrm>
            <a:off x="354389" y="5608132"/>
            <a:ext cx="11605299" cy="972766"/>
          </a:xfrm>
          <a:prstGeom prst="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C5F868A-C770-4C92-8C22-C73D2B2DACEF}"/>
              </a:ext>
            </a:extLst>
          </p:cNvPr>
          <p:cNvPicPr>
            <a:picLocks noChangeAspect="1"/>
          </p:cNvPicPr>
          <p:nvPr/>
        </p:nvPicPr>
        <p:blipFill rotWithShape="1">
          <a:blip r:embed="rId4"/>
          <a:srcRect l="83116" t="30948" r="1107" b="46719"/>
          <a:stretch/>
        </p:blipFill>
        <p:spPr>
          <a:xfrm>
            <a:off x="11115920" y="0"/>
            <a:ext cx="1221656" cy="972766"/>
          </a:xfrm>
          <a:prstGeom prst="rect">
            <a:avLst/>
          </a:prstGeom>
          <a:ln>
            <a:solidFill>
              <a:srgbClr val="636466"/>
            </a:solidFill>
          </a:ln>
        </p:spPr>
      </p:pic>
      <p:pic>
        <p:nvPicPr>
          <p:cNvPr id="4" name="Picture 3">
            <a:extLst>
              <a:ext uri="{FF2B5EF4-FFF2-40B4-BE49-F238E27FC236}">
                <a16:creationId xmlns:a16="http://schemas.microsoft.com/office/drawing/2014/main" id="{8ED3CCCD-816C-489A-AF3E-AB521C51BC8E}"/>
              </a:ext>
            </a:extLst>
          </p:cNvPr>
          <p:cNvPicPr>
            <a:picLocks noChangeAspect="1"/>
          </p:cNvPicPr>
          <p:nvPr/>
        </p:nvPicPr>
        <p:blipFill>
          <a:blip r:embed="rId5"/>
          <a:stretch>
            <a:fillRect/>
          </a:stretch>
        </p:blipFill>
        <p:spPr>
          <a:xfrm>
            <a:off x="9682305" y="1462689"/>
            <a:ext cx="2130700" cy="2192666"/>
          </a:xfrm>
          <a:prstGeom prst="rect">
            <a:avLst/>
          </a:prstGeom>
        </p:spPr>
      </p:pic>
      <p:pic>
        <p:nvPicPr>
          <p:cNvPr id="5" name="Picture 4">
            <a:extLst>
              <a:ext uri="{FF2B5EF4-FFF2-40B4-BE49-F238E27FC236}">
                <a16:creationId xmlns:a16="http://schemas.microsoft.com/office/drawing/2014/main" id="{D78C6C71-1238-4F6A-88E8-0662379EFD21}"/>
              </a:ext>
            </a:extLst>
          </p:cNvPr>
          <p:cNvPicPr>
            <a:picLocks noChangeAspect="1"/>
          </p:cNvPicPr>
          <p:nvPr/>
        </p:nvPicPr>
        <p:blipFill>
          <a:blip r:embed="rId6"/>
          <a:stretch>
            <a:fillRect/>
          </a:stretch>
        </p:blipFill>
        <p:spPr>
          <a:xfrm>
            <a:off x="5035054" y="1581320"/>
            <a:ext cx="2243967" cy="2030256"/>
          </a:xfrm>
          <a:prstGeom prst="rect">
            <a:avLst/>
          </a:prstGeom>
        </p:spPr>
      </p:pic>
      <p:pic>
        <p:nvPicPr>
          <p:cNvPr id="6" name="Picture 5">
            <a:extLst>
              <a:ext uri="{FF2B5EF4-FFF2-40B4-BE49-F238E27FC236}">
                <a16:creationId xmlns:a16="http://schemas.microsoft.com/office/drawing/2014/main" id="{FA3886A9-B4A6-4F90-8E4E-853390A23550}"/>
              </a:ext>
            </a:extLst>
          </p:cNvPr>
          <p:cNvPicPr>
            <a:picLocks noChangeAspect="1"/>
          </p:cNvPicPr>
          <p:nvPr/>
        </p:nvPicPr>
        <p:blipFill>
          <a:blip r:embed="rId7"/>
          <a:stretch>
            <a:fillRect/>
          </a:stretch>
        </p:blipFill>
        <p:spPr>
          <a:xfrm>
            <a:off x="2862622" y="1532697"/>
            <a:ext cx="1783605" cy="2134921"/>
          </a:xfrm>
          <a:prstGeom prst="rect">
            <a:avLst/>
          </a:prstGeom>
        </p:spPr>
      </p:pic>
      <p:pic>
        <p:nvPicPr>
          <p:cNvPr id="7" name="Picture 6">
            <a:extLst>
              <a:ext uri="{FF2B5EF4-FFF2-40B4-BE49-F238E27FC236}">
                <a16:creationId xmlns:a16="http://schemas.microsoft.com/office/drawing/2014/main" id="{401934F7-3745-477B-8E3E-70C3B7FBAF0C}"/>
              </a:ext>
            </a:extLst>
          </p:cNvPr>
          <p:cNvPicPr>
            <a:picLocks noChangeAspect="1"/>
          </p:cNvPicPr>
          <p:nvPr/>
        </p:nvPicPr>
        <p:blipFill>
          <a:blip r:embed="rId8"/>
          <a:stretch>
            <a:fillRect/>
          </a:stretch>
        </p:blipFill>
        <p:spPr>
          <a:xfrm>
            <a:off x="540530" y="1520665"/>
            <a:ext cx="1766439" cy="2134921"/>
          </a:xfrm>
          <a:prstGeom prst="rect">
            <a:avLst/>
          </a:prstGeom>
        </p:spPr>
      </p:pic>
      <p:pic>
        <p:nvPicPr>
          <p:cNvPr id="25" name="Picture 24">
            <a:extLst>
              <a:ext uri="{FF2B5EF4-FFF2-40B4-BE49-F238E27FC236}">
                <a16:creationId xmlns:a16="http://schemas.microsoft.com/office/drawing/2014/main" id="{C56DE338-191B-42E0-BBBC-3B43740A3A0E}"/>
              </a:ext>
            </a:extLst>
          </p:cNvPr>
          <p:cNvPicPr>
            <a:picLocks noChangeAspect="1"/>
          </p:cNvPicPr>
          <p:nvPr/>
        </p:nvPicPr>
        <p:blipFill>
          <a:blip r:embed="rId9"/>
          <a:stretch>
            <a:fillRect/>
          </a:stretch>
        </p:blipFill>
        <p:spPr>
          <a:xfrm>
            <a:off x="7499580" y="1562175"/>
            <a:ext cx="1905098" cy="2013053"/>
          </a:xfrm>
          <a:prstGeom prst="rect">
            <a:avLst/>
          </a:prstGeom>
        </p:spPr>
      </p:pic>
    </p:spTree>
    <p:extLst>
      <p:ext uri="{BB962C8B-B14F-4D97-AF65-F5344CB8AC3E}">
        <p14:creationId xmlns:p14="http://schemas.microsoft.com/office/powerpoint/2010/main" val="273602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1DB82-58DE-4519-8949-FF96A471B3CF}"/>
              </a:ext>
            </a:extLst>
          </p:cNvPr>
          <p:cNvSpPr/>
          <p:nvPr/>
        </p:nvSpPr>
        <p:spPr>
          <a:xfrm>
            <a:off x="6168205" y="748860"/>
            <a:ext cx="4850315" cy="5707437"/>
          </a:xfrm>
          <a:prstGeom prst="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61B5DD9-5EE7-44FB-B3AD-F0030EE3A30E}"/>
              </a:ext>
            </a:extLst>
          </p:cNvPr>
          <p:cNvSpPr/>
          <p:nvPr/>
        </p:nvSpPr>
        <p:spPr>
          <a:xfrm>
            <a:off x="470819" y="1721796"/>
            <a:ext cx="4954772" cy="1429900"/>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1CC8B9B-645C-45E6-9439-ACD3B86374BD}"/>
              </a:ext>
            </a:extLst>
          </p:cNvPr>
          <p:cNvSpPr/>
          <p:nvPr/>
        </p:nvSpPr>
        <p:spPr>
          <a:xfrm>
            <a:off x="470064" y="598257"/>
            <a:ext cx="5697386" cy="4709815"/>
          </a:xfrm>
          <a:prstGeom prst="rect">
            <a:avLst/>
          </a:prstGeom>
        </p:spPr>
        <p:txBody>
          <a:bodyPr wrap="square">
            <a:spAutoFit/>
          </a:bodyPr>
          <a:lstStyle/>
          <a:p>
            <a:pPr>
              <a:lnSpc>
                <a:spcPct val="107000"/>
              </a:lnSpc>
              <a:spcAft>
                <a:spcPts val="800"/>
              </a:spcAft>
            </a:pPr>
            <a:r>
              <a:rPr lang="en-US" sz="2000" dirty="0">
                <a:solidFill>
                  <a:srgbClr val="01919C"/>
                </a:solidFill>
                <a:latin typeface="Calibri" panose="020F0502020204030204" pitchFamily="34" charset="0"/>
                <a:ea typeface="Calibri" panose="020F0502020204030204" pitchFamily="34" charset="0"/>
                <a:cs typeface="Calibri" panose="020F0502020204030204" pitchFamily="34" charset="0"/>
              </a:rPr>
              <a:t>Draw, build, or imagine a design for the office chair of the future. </a:t>
            </a:r>
          </a:p>
          <a:p>
            <a:pPr>
              <a:lnSpc>
                <a:spcPct val="107000"/>
              </a:lnSpc>
              <a:spcAft>
                <a:spcPts val="800"/>
              </a:spcAft>
            </a:pPr>
            <a:r>
              <a:rPr lang="en-US" dirty="0">
                <a:solidFill>
                  <a:srgbClr val="636466"/>
                </a:solidFill>
                <a:latin typeface="Calibri" panose="020F0502020204030204" pitchFamily="34" charset="0"/>
                <a:ea typeface="Calibri" panose="020F0502020204030204" pitchFamily="34" charset="0"/>
                <a:cs typeface="Calibri" panose="020F0502020204030204" pitchFamily="34" charset="0"/>
              </a:rPr>
              <a:t>What do you think work look like in the future?</a:t>
            </a:r>
          </a:p>
          <a:p>
            <a:pPr>
              <a:lnSpc>
                <a:spcPct val="107000"/>
              </a:lnSpc>
              <a:spcAft>
                <a:spcPts val="800"/>
              </a:spcAft>
            </a:pPr>
            <a:endParaRPr lang="en-US"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00"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00"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00"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00"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00"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dirty="0">
                <a:solidFill>
                  <a:srgbClr val="636466"/>
                </a:solidFill>
                <a:latin typeface="Calibri" panose="020F0502020204030204" pitchFamily="34" charset="0"/>
                <a:ea typeface="Calibri" panose="020F0502020204030204" pitchFamily="34" charset="0"/>
                <a:cs typeface="Calibri" panose="020F0502020204030204" pitchFamily="34" charset="0"/>
              </a:rPr>
              <a:t>What are the needs of the future office worker?</a:t>
            </a:r>
          </a:p>
          <a:p>
            <a:pPr>
              <a:lnSpc>
                <a:spcPct val="107000"/>
              </a:lnSpc>
              <a:spcAft>
                <a:spcPts val="800"/>
              </a:spcAft>
            </a:pPr>
            <a:endParaRPr lang="en-US"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dirty="0">
                <a:solidFill>
                  <a:srgbClr val="636466"/>
                </a:solidFill>
                <a:latin typeface="Calibri" panose="020F0502020204030204" pitchFamily="34" charset="0"/>
                <a:ea typeface="Calibri" panose="020F0502020204030204" pitchFamily="34" charset="0"/>
                <a:cs typeface="Calibri" panose="020F0502020204030204" pitchFamily="34" charset="0"/>
              </a:rPr>
              <a:t>How does your chair design meet these needs?</a:t>
            </a:r>
            <a:endPar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A4D044A-9BFF-411C-BA97-19D802430EFB}"/>
              </a:ext>
            </a:extLst>
          </p:cNvPr>
          <p:cNvSpPr txBox="1"/>
          <p:nvPr/>
        </p:nvSpPr>
        <p:spPr>
          <a:xfrm>
            <a:off x="6073254" y="6420030"/>
            <a:ext cx="5141025" cy="307777"/>
          </a:xfrm>
          <a:prstGeom prst="rect">
            <a:avLst/>
          </a:prstGeom>
          <a:noFill/>
        </p:spPr>
        <p:txBody>
          <a:bodyPr wrap="square" rtlCol="0">
            <a:spAutoFit/>
          </a:bodyPr>
          <a:lstStyle/>
          <a:p>
            <a:pPr algn="ctr"/>
            <a:r>
              <a:rPr lang="en-US" sz="1400" dirty="0">
                <a:solidFill>
                  <a:srgbClr val="636466"/>
                </a:solidFill>
                <a:latin typeface="Calibri" panose="020F0502020204030204" pitchFamily="34" charset="0"/>
              </a:rPr>
              <a:t>Share a photo or video or sketch of your redesigned office chair</a:t>
            </a:r>
          </a:p>
        </p:txBody>
      </p:sp>
      <p:sp>
        <p:nvSpPr>
          <p:cNvPr id="2" name="Rectangle 1">
            <a:extLst>
              <a:ext uri="{FF2B5EF4-FFF2-40B4-BE49-F238E27FC236}">
                <a16:creationId xmlns:a16="http://schemas.microsoft.com/office/drawing/2014/main" id="{28DC6A5E-E14C-4DB4-B2B3-C6C95340EFD1}"/>
              </a:ext>
            </a:extLst>
          </p:cNvPr>
          <p:cNvSpPr/>
          <p:nvPr/>
        </p:nvSpPr>
        <p:spPr>
          <a:xfrm>
            <a:off x="470063" y="88693"/>
            <a:ext cx="2850909" cy="531043"/>
          </a:xfrm>
          <a:prstGeom prst="rect">
            <a:avLst/>
          </a:prstGeom>
        </p:spPr>
        <p:txBody>
          <a:bodyPr wrap="none">
            <a:spAutoFit/>
          </a:bodyPr>
          <a:lstStyle/>
          <a:p>
            <a:pPr>
              <a:lnSpc>
                <a:spcPct val="107000"/>
              </a:lnSpc>
              <a:spcAft>
                <a:spcPts val="800"/>
              </a:spcAft>
            </a:pPr>
            <a:r>
              <a:rPr lang="en-US" sz="2800" b="1" dirty="0">
                <a:solidFill>
                  <a:srgbClr val="004B5B"/>
                </a:solidFill>
                <a:latin typeface="Calibri" panose="020F0502020204030204" pitchFamily="34" charset="0"/>
                <a:ea typeface="Calibri" panose="020F0502020204030204" pitchFamily="34" charset="0"/>
                <a:cs typeface="Calibri" panose="020F0502020204030204" pitchFamily="34" charset="0"/>
              </a:rPr>
              <a:t>Activity Extension</a:t>
            </a:r>
            <a:endParaRPr lang="en-US" sz="2800" dirty="0">
              <a:solidFill>
                <a:srgbClr val="004B5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1CC81AF-79F6-466A-ACC9-E359DEF3E044}"/>
              </a:ext>
            </a:extLst>
          </p:cNvPr>
          <p:cNvSpPr/>
          <p:nvPr/>
        </p:nvSpPr>
        <p:spPr>
          <a:xfrm>
            <a:off x="470063" y="3519213"/>
            <a:ext cx="4954772" cy="1278716"/>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02BB4FB-FFB5-4279-9A79-AD6E6108955A}"/>
              </a:ext>
            </a:extLst>
          </p:cNvPr>
          <p:cNvSpPr/>
          <p:nvPr/>
        </p:nvSpPr>
        <p:spPr>
          <a:xfrm>
            <a:off x="470063" y="5165446"/>
            <a:ext cx="4954772" cy="1278716"/>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1AD36A0-AD06-4611-9672-A5741E988138}"/>
              </a:ext>
            </a:extLst>
          </p:cNvPr>
          <p:cNvPicPr>
            <a:picLocks noChangeAspect="1"/>
          </p:cNvPicPr>
          <p:nvPr/>
        </p:nvPicPr>
        <p:blipFill rotWithShape="1">
          <a:blip r:embed="rId2"/>
          <a:srcRect l="83116" t="30948" r="2987" b="28776"/>
          <a:stretch/>
        </p:blipFill>
        <p:spPr>
          <a:xfrm>
            <a:off x="11115920" y="0"/>
            <a:ext cx="1076080" cy="1754326"/>
          </a:xfrm>
          <a:prstGeom prst="rect">
            <a:avLst/>
          </a:prstGeom>
          <a:ln>
            <a:solidFill>
              <a:srgbClr val="636466"/>
            </a:solidFill>
          </a:ln>
        </p:spPr>
      </p:pic>
    </p:spTree>
    <p:extLst>
      <p:ext uri="{BB962C8B-B14F-4D97-AF65-F5344CB8AC3E}">
        <p14:creationId xmlns:p14="http://schemas.microsoft.com/office/powerpoint/2010/main" val="906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11468-1FFD-4295-A4E9-196716B81A5E}"/>
              </a:ext>
            </a:extLst>
          </p:cNvPr>
          <p:cNvSpPr/>
          <p:nvPr/>
        </p:nvSpPr>
        <p:spPr>
          <a:xfrm>
            <a:off x="0" y="502414"/>
            <a:ext cx="11115920" cy="1251911"/>
          </a:xfrm>
          <a:prstGeom prst="rect">
            <a:avLst/>
          </a:prstGeom>
          <a:solidFill>
            <a:srgbClr val="C2AD7E"/>
          </a:solidFill>
          <a:ln>
            <a:solidFill>
              <a:srgbClr val="C2A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915199-BEF8-415C-B164-334A6FF3060B}"/>
              </a:ext>
            </a:extLst>
          </p:cNvPr>
          <p:cNvSpPr/>
          <p:nvPr/>
        </p:nvSpPr>
        <p:spPr>
          <a:xfrm>
            <a:off x="4070525" y="1902797"/>
            <a:ext cx="7768856" cy="4785926"/>
          </a:xfrm>
          <a:prstGeom prst="rect">
            <a:avLst/>
          </a:prstGeom>
        </p:spPr>
        <p:txBody>
          <a:bodyPr wrap="square">
            <a:spAutoFit/>
          </a:bodyPr>
          <a:lstStyle/>
          <a:p>
            <a:pPr lvl="0">
              <a:spcBef>
                <a:spcPts val="600"/>
              </a:spcBef>
              <a:spcAft>
                <a:spcPts val="600"/>
              </a:spcAft>
            </a:pPr>
            <a:r>
              <a:rPr lang="en-US" sz="1500" dirty="0">
                <a:solidFill>
                  <a:srgbClr val="01919C"/>
                </a:solidFill>
                <a:latin typeface="Calibri" panose="020F0502020204030204" pitchFamily="34" charset="0"/>
              </a:rPr>
              <a:t>1. Make a list of interesting objects that are useful/purposeful in your life. </a:t>
            </a:r>
            <a:r>
              <a:rPr lang="en-US" sz="1500" dirty="0">
                <a:solidFill>
                  <a:srgbClr val="636466"/>
                </a:solidFill>
                <a:latin typeface="Calibri" panose="020F0502020204030204" pitchFamily="34" charset="0"/>
              </a:rPr>
              <a:t>(e.g., headphones, a teapot, sneakers, etc.) </a:t>
            </a:r>
          </a:p>
          <a:p>
            <a:pPr lvl="0">
              <a:spcBef>
                <a:spcPts val="600"/>
              </a:spcBef>
              <a:spcAft>
                <a:spcPts val="600"/>
              </a:spcAft>
            </a:pPr>
            <a:r>
              <a:rPr lang="en-US" sz="1500" dirty="0">
                <a:solidFill>
                  <a:srgbClr val="01919C"/>
                </a:solidFill>
                <a:latin typeface="Calibri" panose="020F0502020204030204" pitchFamily="34" charset="0"/>
              </a:rPr>
              <a:t>2. Choose one object to redesign with your own requirements for beauty/intrigue in mind. </a:t>
            </a:r>
            <a:r>
              <a:rPr lang="en-US" sz="1500" dirty="0">
                <a:solidFill>
                  <a:srgbClr val="636466"/>
                </a:solidFill>
                <a:latin typeface="Calibri" panose="020F0502020204030204" pitchFamily="34" charset="0"/>
              </a:rPr>
              <a:t>Consider how cultural elements that are important to you could play a role in how your object looks. Think about how your material choices impact your design, just like the use of bamboo in the basket chair.</a:t>
            </a:r>
          </a:p>
          <a:p>
            <a:pPr lvl="0">
              <a:spcBef>
                <a:spcPts val="600"/>
              </a:spcBef>
              <a:spcAft>
                <a:spcPts val="600"/>
              </a:spcAft>
            </a:pPr>
            <a:r>
              <a:rPr lang="en-US" sz="1500" dirty="0">
                <a:solidFill>
                  <a:srgbClr val="01919C"/>
                </a:solidFill>
                <a:latin typeface="Calibri" panose="020F0502020204030204" pitchFamily="34" charset="0"/>
              </a:rPr>
              <a:t>3. Make a prototype of your idea: create a drawing or 3D model (life-size or miniature).</a:t>
            </a:r>
          </a:p>
          <a:p>
            <a:pPr lvl="0">
              <a:spcBef>
                <a:spcPts val="600"/>
              </a:spcBef>
              <a:spcAft>
                <a:spcPts val="600"/>
              </a:spcAft>
            </a:pPr>
            <a:r>
              <a:rPr lang="en-US" sz="1500" dirty="0">
                <a:solidFill>
                  <a:srgbClr val="01919C"/>
                </a:solidFill>
                <a:latin typeface="Calibri" panose="020F0502020204030204" pitchFamily="34" charset="0"/>
              </a:rPr>
              <a:t>4. Share your redesign with others and collect their feedback. </a:t>
            </a:r>
            <a:r>
              <a:rPr lang="en-US" sz="1500" dirty="0">
                <a:solidFill>
                  <a:srgbClr val="636466"/>
                </a:solidFill>
                <a:latin typeface="Calibri" panose="020F0502020204030204" pitchFamily="34" charset="0"/>
              </a:rPr>
              <a:t>How do they feel about how it looks? How do they feel about how it works?</a:t>
            </a:r>
          </a:p>
          <a:p>
            <a:pPr lvl="0">
              <a:spcBef>
                <a:spcPts val="600"/>
              </a:spcBef>
              <a:spcAft>
                <a:spcPts val="600"/>
              </a:spcAft>
            </a:pPr>
            <a:r>
              <a:rPr lang="en-US" sz="1500" dirty="0">
                <a:solidFill>
                  <a:srgbClr val="01919C"/>
                </a:solidFill>
                <a:latin typeface="Calibri" panose="020F0502020204030204" pitchFamily="34" charset="0"/>
              </a:rPr>
              <a:t>5. Next redesign for another user. </a:t>
            </a:r>
            <a:r>
              <a:rPr lang="en-US" sz="1500" dirty="0">
                <a:solidFill>
                  <a:srgbClr val="636466"/>
                </a:solidFill>
                <a:latin typeface="Calibri" panose="020F0502020204030204" pitchFamily="34" charset="0"/>
              </a:rPr>
              <a:t>Use this </a:t>
            </a:r>
            <a:r>
              <a:rPr lang="en-US" sz="1500" dirty="0">
                <a:solidFill>
                  <a:srgbClr val="636466"/>
                </a:solidFill>
                <a:latin typeface="Calibri" panose="020F0502020204030204" pitchFamily="34" charset="0"/>
                <a:hlinkClick r:id="rId4"/>
              </a:rPr>
              <a:t>virtual spinner </a:t>
            </a:r>
            <a:r>
              <a:rPr lang="en-US" sz="1500" dirty="0">
                <a:solidFill>
                  <a:srgbClr val="636466"/>
                </a:solidFill>
                <a:latin typeface="Calibri" panose="020F0502020204030204" pitchFamily="34" charset="0"/>
              </a:rPr>
              <a:t>to select an end user for your object. </a:t>
            </a:r>
          </a:p>
          <a:p>
            <a:pPr lvl="0">
              <a:spcBef>
                <a:spcPts val="600"/>
              </a:spcBef>
              <a:spcAft>
                <a:spcPts val="600"/>
              </a:spcAft>
            </a:pPr>
            <a:r>
              <a:rPr lang="en-US" sz="1500" dirty="0">
                <a:solidFill>
                  <a:srgbClr val="01919C"/>
                </a:solidFill>
                <a:latin typeface="Calibri" panose="020F0502020204030204" pitchFamily="34" charset="0"/>
              </a:rPr>
              <a:t>6. Empathize with your end user</a:t>
            </a:r>
            <a:r>
              <a:rPr lang="en-US" sz="1500" dirty="0">
                <a:solidFill>
                  <a:srgbClr val="636466"/>
                </a:solidFill>
                <a:latin typeface="Calibri" panose="020F0502020204030204" pitchFamily="34" charset="0"/>
              </a:rPr>
              <a:t>. What do you think their needs might be? And why? Look up any information about your end user that you can. </a:t>
            </a:r>
          </a:p>
          <a:p>
            <a:pPr lvl="0">
              <a:spcBef>
                <a:spcPts val="600"/>
              </a:spcBef>
              <a:spcAft>
                <a:spcPts val="600"/>
              </a:spcAft>
            </a:pPr>
            <a:r>
              <a:rPr lang="en-US" sz="1500" dirty="0">
                <a:solidFill>
                  <a:srgbClr val="01919C"/>
                </a:solidFill>
                <a:latin typeface="Calibri" panose="020F0502020204030204" pitchFamily="34" charset="0"/>
              </a:rPr>
              <a:t>7. Iterate your design by making another version of your drawing or prototype.</a:t>
            </a:r>
          </a:p>
          <a:p>
            <a:pPr lvl="0">
              <a:spcBef>
                <a:spcPts val="600"/>
              </a:spcBef>
              <a:spcAft>
                <a:spcPts val="600"/>
              </a:spcAft>
            </a:pPr>
            <a:r>
              <a:rPr lang="en-US" sz="1500" dirty="0">
                <a:solidFill>
                  <a:srgbClr val="01919C"/>
                </a:solidFill>
                <a:latin typeface="Calibri" panose="020F0502020204030204" pitchFamily="34" charset="0"/>
              </a:rPr>
              <a:t>8. Share your newest iteration with others and collect their feedback.</a:t>
            </a:r>
          </a:p>
          <a:p>
            <a:pPr lvl="0">
              <a:spcBef>
                <a:spcPts val="600"/>
              </a:spcBef>
              <a:spcAft>
                <a:spcPts val="600"/>
              </a:spcAft>
            </a:pPr>
            <a:r>
              <a:rPr lang="en-US" sz="1500" dirty="0">
                <a:solidFill>
                  <a:srgbClr val="01919C"/>
                </a:solidFill>
                <a:latin typeface="Calibri" panose="020F0502020204030204" pitchFamily="34" charset="0"/>
              </a:rPr>
              <a:t>9. Continue reflecting and iterating as many times as you would like.</a:t>
            </a:r>
          </a:p>
        </p:txBody>
      </p:sp>
      <p:sp>
        <p:nvSpPr>
          <p:cNvPr id="4" name="Rectangle 3">
            <a:extLst>
              <a:ext uri="{FF2B5EF4-FFF2-40B4-BE49-F238E27FC236}">
                <a16:creationId xmlns:a16="http://schemas.microsoft.com/office/drawing/2014/main" id="{066E9AA6-9EAF-4661-943B-EC0F7D40AE2A}"/>
              </a:ext>
            </a:extLst>
          </p:cNvPr>
          <p:cNvSpPr/>
          <p:nvPr/>
        </p:nvSpPr>
        <p:spPr>
          <a:xfrm>
            <a:off x="233916" y="4953000"/>
            <a:ext cx="3700131" cy="1661993"/>
          </a:xfrm>
          <a:prstGeom prst="rect">
            <a:avLst/>
          </a:prstGeom>
        </p:spPr>
        <p:txBody>
          <a:bodyPr wrap="square">
            <a:spAutoFit/>
          </a:bodyPr>
          <a:lstStyle/>
          <a:p>
            <a:pPr fontAlgn="base"/>
            <a:r>
              <a:rPr lang="en-US" sz="1700" b="1" dirty="0">
                <a:solidFill>
                  <a:srgbClr val="004B5B"/>
                </a:solidFill>
                <a:latin typeface="Calibri" panose="020F0502020204030204" pitchFamily="34" charset="0"/>
              </a:rPr>
              <a:t>DAM DIY: Artist Solve Problems</a:t>
            </a:r>
            <a:endParaRPr lang="en-US" sz="1700" dirty="0">
              <a:solidFill>
                <a:srgbClr val="004B5B"/>
              </a:solidFill>
              <a:latin typeface="Calibri" panose="020F0502020204030204" pitchFamily="34" charset="0"/>
            </a:endParaRPr>
          </a:p>
          <a:p>
            <a:pPr fontAlgn="base"/>
            <a:r>
              <a:rPr lang="en-US" sz="1700" dirty="0">
                <a:solidFill>
                  <a:srgbClr val="004B5B"/>
                </a:solidFill>
                <a:latin typeface="Calibri" panose="020F0502020204030204" pitchFamily="34" charset="0"/>
              </a:rPr>
              <a:t>Draw inspiration from Ivan </a:t>
            </a:r>
            <a:r>
              <a:rPr lang="en-US" sz="1700" dirty="0" err="1">
                <a:solidFill>
                  <a:srgbClr val="004B5B"/>
                </a:solidFill>
                <a:latin typeface="Calibri" panose="020F0502020204030204" pitchFamily="34" charset="0"/>
              </a:rPr>
              <a:t>Lazcano</a:t>
            </a:r>
            <a:r>
              <a:rPr lang="en-US" sz="1700" dirty="0">
                <a:solidFill>
                  <a:srgbClr val="004B5B"/>
                </a:solidFill>
                <a:latin typeface="Calibri" panose="020F0502020204030204" pitchFamily="34" charset="0"/>
              </a:rPr>
              <a:t>-Limon's design of a classic hair pin and watch as they reimagine their design for </a:t>
            </a:r>
            <a:r>
              <a:rPr lang="en-US" sz="1700" dirty="0" err="1">
                <a:solidFill>
                  <a:srgbClr val="004B5B"/>
                </a:solidFill>
                <a:latin typeface="Calibri" panose="020F0502020204030204" pitchFamily="34" charset="0"/>
              </a:rPr>
              <a:t>T'Challa</a:t>
            </a:r>
            <a:r>
              <a:rPr lang="en-US" sz="1700" dirty="0">
                <a:solidFill>
                  <a:srgbClr val="004B5B"/>
                </a:solidFill>
                <a:latin typeface="Calibri" panose="020F0502020204030204" pitchFamily="34" charset="0"/>
              </a:rPr>
              <a:t>, from the Black Panther movie. </a:t>
            </a:r>
          </a:p>
        </p:txBody>
      </p:sp>
      <p:sp>
        <p:nvSpPr>
          <p:cNvPr id="5" name="Rectangle 4">
            <a:extLst>
              <a:ext uri="{FF2B5EF4-FFF2-40B4-BE49-F238E27FC236}">
                <a16:creationId xmlns:a16="http://schemas.microsoft.com/office/drawing/2014/main" id="{0BE70B9B-1D2B-4356-9774-6CA3E3628AED}"/>
              </a:ext>
            </a:extLst>
          </p:cNvPr>
          <p:cNvSpPr/>
          <p:nvPr/>
        </p:nvSpPr>
        <p:spPr>
          <a:xfrm>
            <a:off x="457200" y="0"/>
            <a:ext cx="10658720" cy="1754326"/>
          </a:xfrm>
          <a:prstGeom prst="rect">
            <a:avLst/>
          </a:prstGeom>
        </p:spPr>
        <p:txBody>
          <a:bodyPr wrap="square">
            <a:spAutoFit/>
          </a:bodyPr>
          <a:lstStyle/>
          <a:p>
            <a:pPr algn="ctr" fontAlgn="base"/>
            <a:r>
              <a:rPr lang="en-US" sz="2800" b="1" dirty="0">
                <a:solidFill>
                  <a:srgbClr val="004B5B"/>
                </a:solidFill>
                <a:latin typeface="Calibri" panose="020F0502020204030204" pitchFamily="34" charset="0"/>
              </a:rPr>
              <a:t>Your Turn:</a:t>
            </a:r>
            <a:r>
              <a:rPr lang="en-US" sz="2800" dirty="0">
                <a:solidFill>
                  <a:srgbClr val="004B5B"/>
                </a:solidFill>
                <a:latin typeface="Calibri" panose="020F0502020204030204" pitchFamily="34" charset="0"/>
              </a:rPr>
              <a:t> </a:t>
            </a:r>
          </a:p>
          <a:p>
            <a:pPr algn="ctr" fontAlgn="base"/>
            <a:endParaRPr lang="en-US" sz="800" dirty="0">
              <a:solidFill>
                <a:srgbClr val="004B5B"/>
              </a:solidFill>
              <a:latin typeface="Calibri" panose="020F0502020204030204" pitchFamily="34" charset="0"/>
            </a:endParaRPr>
          </a:p>
          <a:p>
            <a:r>
              <a:rPr lang="en-US" dirty="0">
                <a:solidFill>
                  <a:srgbClr val="004B5B"/>
                </a:solidFill>
                <a:latin typeface="Calibri" panose="020F0502020204030204" pitchFamily="34" charset="0"/>
              </a:rPr>
              <a:t>After learning how designers blur the boundaries between beauty and utility, are inspired by culture, and experiment with form and materials with these chairs, it is your turn to think like a designer and redesign the world around you. We will intentionally start designing with our own ideas of beauty, in order to investigate the role of aesthetics in the design process. </a:t>
            </a:r>
          </a:p>
        </p:txBody>
      </p:sp>
      <p:pic>
        <p:nvPicPr>
          <p:cNvPr id="7" name="Picture 6">
            <a:extLst>
              <a:ext uri="{FF2B5EF4-FFF2-40B4-BE49-F238E27FC236}">
                <a16:creationId xmlns:a16="http://schemas.microsoft.com/office/drawing/2014/main" id="{64D15CB9-9B86-4184-8B8E-EB63CFD1B4A4}"/>
              </a:ext>
            </a:extLst>
          </p:cNvPr>
          <p:cNvPicPr>
            <a:picLocks noChangeAspect="1"/>
          </p:cNvPicPr>
          <p:nvPr/>
        </p:nvPicPr>
        <p:blipFill rotWithShape="1">
          <a:blip r:embed="rId5"/>
          <a:srcRect l="83116" t="30948" r="2987" b="28776"/>
          <a:stretch/>
        </p:blipFill>
        <p:spPr>
          <a:xfrm>
            <a:off x="11115920" y="0"/>
            <a:ext cx="1076080" cy="1754326"/>
          </a:xfrm>
          <a:prstGeom prst="rect">
            <a:avLst/>
          </a:prstGeom>
          <a:ln>
            <a:solidFill>
              <a:srgbClr val="636466"/>
            </a:solidFill>
          </a:ln>
        </p:spPr>
      </p:pic>
      <p:pic>
        <p:nvPicPr>
          <p:cNvPr id="6" name="Online Media 5" title="DAM DIY: Artists Solve Problems">
            <a:hlinkClick r:id="" action="ppaction://media"/>
            <a:extLst>
              <a:ext uri="{FF2B5EF4-FFF2-40B4-BE49-F238E27FC236}">
                <a16:creationId xmlns:a16="http://schemas.microsoft.com/office/drawing/2014/main" id="{70ECBCFE-5F29-457F-92D7-231415102778}"/>
              </a:ext>
            </a:extLst>
          </p:cNvPr>
          <p:cNvPicPr>
            <a:picLocks noRot="1" noChangeAspect="1"/>
          </p:cNvPicPr>
          <p:nvPr>
            <a:videoFile r:link="rId1"/>
          </p:nvPr>
        </p:nvPicPr>
        <p:blipFill>
          <a:blip r:embed="rId6"/>
          <a:stretch>
            <a:fillRect/>
          </a:stretch>
        </p:blipFill>
        <p:spPr>
          <a:xfrm>
            <a:off x="235125" y="2350294"/>
            <a:ext cx="3835400" cy="2157412"/>
          </a:xfrm>
          <a:prstGeom prst="rect">
            <a:avLst/>
          </a:prstGeom>
        </p:spPr>
      </p:pic>
    </p:spTree>
    <p:extLst>
      <p:ext uri="{BB962C8B-B14F-4D97-AF65-F5344CB8AC3E}">
        <p14:creationId xmlns:p14="http://schemas.microsoft.com/office/powerpoint/2010/main" val="41057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7888C03-47EF-421D-A974-28D609F7BCFF}"/>
              </a:ext>
            </a:extLst>
          </p:cNvPr>
          <p:cNvPicPr>
            <a:picLocks noChangeAspect="1"/>
          </p:cNvPicPr>
          <p:nvPr/>
        </p:nvPicPr>
        <p:blipFill rotWithShape="1">
          <a:blip r:embed="rId2"/>
          <a:srcRect l="83116" t="30948" r="2987" b="46719"/>
          <a:stretch/>
        </p:blipFill>
        <p:spPr>
          <a:xfrm>
            <a:off x="11115920" y="0"/>
            <a:ext cx="1076080" cy="972766"/>
          </a:xfrm>
          <a:prstGeom prst="rect">
            <a:avLst/>
          </a:prstGeom>
          <a:ln>
            <a:solidFill>
              <a:srgbClr val="636466"/>
            </a:solidFill>
          </a:ln>
        </p:spPr>
      </p:pic>
      <p:sp>
        <p:nvSpPr>
          <p:cNvPr id="2" name="Rectangle 1">
            <a:extLst>
              <a:ext uri="{FF2B5EF4-FFF2-40B4-BE49-F238E27FC236}">
                <a16:creationId xmlns:a16="http://schemas.microsoft.com/office/drawing/2014/main" id="{62A26CF7-D9BF-45ED-BF52-27E884481F18}"/>
              </a:ext>
            </a:extLst>
          </p:cNvPr>
          <p:cNvSpPr/>
          <p:nvPr/>
        </p:nvSpPr>
        <p:spPr>
          <a:xfrm>
            <a:off x="283531" y="287434"/>
            <a:ext cx="9189653" cy="461665"/>
          </a:xfrm>
          <a:prstGeom prst="rect">
            <a:avLst/>
          </a:prstGeom>
        </p:spPr>
        <p:txBody>
          <a:bodyPr wrap="square">
            <a:spAutoFit/>
          </a:bodyPr>
          <a:lstStyle/>
          <a:p>
            <a:pPr fontAlgn="base"/>
            <a:r>
              <a:rPr lang="en-US" sz="2400" b="1" dirty="0">
                <a:solidFill>
                  <a:srgbClr val="636466"/>
                </a:solidFill>
                <a:latin typeface="Calibri" panose="020F0502020204030204" pitchFamily="34" charset="0"/>
              </a:rPr>
              <a:t>Voice Record or Write answers to these Reflection Questions:</a:t>
            </a:r>
            <a:r>
              <a:rPr lang="en-US" sz="2400" dirty="0">
                <a:solidFill>
                  <a:srgbClr val="636466"/>
                </a:solidFill>
                <a:latin typeface="Calibri" panose="020F0502020204030204" pitchFamily="34" charset="0"/>
              </a:rPr>
              <a:t> </a:t>
            </a:r>
          </a:p>
        </p:txBody>
      </p:sp>
      <p:sp>
        <p:nvSpPr>
          <p:cNvPr id="3" name="Rectangle 2">
            <a:extLst>
              <a:ext uri="{FF2B5EF4-FFF2-40B4-BE49-F238E27FC236}">
                <a16:creationId xmlns:a16="http://schemas.microsoft.com/office/drawing/2014/main" id="{87EE8756-0255-4DB2-A22F-1757D686729C}"/>
              </a:ext>
            </a:extLst>
          </p:cNvPr>
          <p:cNvSpPr/>
          <p:nvPr/>
        </p:nvSpPr>
        <p:spPr>
          <a:xfrm>
            <a:off x="8852170" y="1481335"/>
            <a:ext cx="3056296" cy="1947665"/>
          </a:xfrm>
          <a:prstGeom prst="rect">
            <a:avLst/>
          </a:prstGeom>
          <a:solidFill>
            <a:srgbClr val="00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69B1EB4-5162-4455-B3C0-E8428C2D290F}"/>
              </a:ext>
            </a:extLst>
          </p:cNvPr>
          <p:cNvSpPr txBox="1"/>
          <p:nvPr/>
        </p:nvSpPr>
        <p:spPr>
          <a:xfrm>
            <a:off x="8852170" y="3372466"/>
            <a:ext cx="3056296" cy="646331"/>
          </a:xfrm>
          <a:prstGeom prst="rect">
            <a:avLst/>
          </a:prstGeom>
          <a:noFill/>
        </p:spPr>
        <p:txBody>
          <a:bodyPr wrap="square" rtlCol="0">
            <a:spAutoFit/>
          </a:bodyPr>
          <a:lstStyle/>
          <a:p>
            <a:r>
              <a:rPr lang="en-US" dirty="0">
                <a:solidFill>
                  <a:srgbClr val="004B5B"/>
                </a:solidFill>
                <a:latin typeface="Calibri" panose="020F0502020204030204" pitchFamily="34" charset="0"/>
              </a:rPr>
              <a:t>Share a photo or video or sketch of your first design</a:t>
            </a:r>
          </a:p>
        </p:txBody>
      </p:sp>
      <p:sp>
        <p:nvSpPr>
          <p:cNvPr id="5" name="Rectangle 4">
            <a:extLst>
              <a:ext uri="{FF2B5EF4-FFF2-40B4-BE49-F238E27FC236}">
                <a16:creationId xmlns:a16="http://schemas.microsoft.com/office/drawing/2014/main" id="{DD191186-86D7-4DDA-87CC-659F5DB8F2DD}"/>
              </a:ext>
            </a:extLst>
          </p:cNvPr>
          <p:cNvSpPr/>
          <p:nvPr/>
        </p:nvSpPr>
        <p:spPr>
          <a:xfrm>
            <a:off x="283532" y="810401"/>
            <a:ext cx="8145779" cy="5632311"/>
          </a:xfrm>
          <a:prstGeom prst="rect">
            <a:avLst/>
          </a:prstGeom>
        </p:spPr>
        <p:txBody>
          <a:bodyPr wrap="square">
            <a:spAutoFit/>
          </a:bodyPr>
          <a:lstStyle/>
          <a:p>
            <a:pPr lvl="0"/>
            <a:r>
              <a:rPr lang="en-US" dirty="0">
                <a:solidFill>
                  <a:srgbClr val="004B5B"/>
                </a:solidFill>
                <a:latin typeface="Calibri" panose="020F0502020204030204" pitchFamily="34" charset="0"/>
              </a:rPr>
              <a:t>What was it like for you to make multiple iterations of your design and receive feedback? How did feedback affect the end result?</a:t>
            </a: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r>
              <a:rPr lang="en-US" dirty="0">
                <a:solidFill>
                  <a:srgbClr val="004B5B"/>
                </a:solidFill>
                <a:latin typeface="Calibri" panose="020F0502020204030204" pitchFamily="34" charset="0"/>
              </a:rPr>
              <a:t>In what ways did you combine utility and aesthetics in any of your iterations?</a:t>
            </a: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r>
              <a:rPr lang="en-US" dirty="0">
                <a:solidFill>
                  <a:srgbClr val="004B5B"/>
                </a:solidFill>
                <a:latin typeface="Calibri" panose="020F0502020204030204" pitchFamily="34" charset="0"/>
              </a:rPr>
              <a:t>How was your design affected by culture?</a:t>
            </a: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r>
              <a:rPr lang="en-US" dirty="0">
                <a:solidFill>
                  <a:srgbClr val="004B5B"/>
                </a:solidFill>
                <a:latin typeface="Calibri" panose="020F0502020204030204" pitchFamily="34" charset="0"/>
              </a:rPr>
              <a:t>In this challenge you designed for beauty and intrigue first. What effect did that have on your work? Were there any drawbacks to this approach? </a:t>
            </a: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endParaRPr lang="en-US" dirty="0">
              <a:solidFill>
                <a:srgbClr val="004B5B"/>
              </a:solidFill>
              <a:latin typeface="Calibri" panose="020F0502020204030204" pitchFamily="34" charset="0"/>
            </a:endParaRPr>
          </a:p>
          <a:p>
            <a:pPr lvl="0"/>
            <a:r>
              <a:rPr lang="en-US" dirty="0">
                <a:solidFill>
                  <a:srgbClr val="004B5B"/>
                </a:solidFill>
                <a:latin typeface="Calibri" panose="020F0502020204030204" pitchFamily="34" charset="0"/>
              </a:rPr>
              <a:t>What else might you want to redesign in your world?</a:t>
            </a:r>
          </a:p>
          <a:p>
            <a:pPr fontAlgn="base">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6DD0892E-9DD4-4AC5-9147-A4DBE5FDF868}"/>
              </a:ext>
            </a:extLst>
          </p:cNvPr>
          <p:cNvSpPr txBox="1"/>
          <p:nvPr/>
        </p:nvSpPr>
        <p:spPr>
          <a:xfrm>
            <a:off x="8852167" y="6119545"/>
            <a:ext cx="3056296" cy="646331"/>
          </a:xfrm>
          <a:prstGeom prst="rect">
            <a:avLst/>
          </a:prstGeom>
          <a:noFill/>
        </p:spPr>
        <p:txBody>
          <a:bodyPr wrap="square" rtlCol="0">
            <a:spAutoFit/>
          </a:bodyPr>
          <a:lstStyle/>
          <a:p>
            <a:r>
              <a:rPr lang="en-US" dirty="0">
                <a:solidFill>
                  <a:srgbClr val="004B5B"/>
                </a:solidFill>
                <a:latin typeface="Calibri" panose="020F0502020204030204" pitchFamily="34" charset="0"/>
              </a:rPr>
              <a:t>Share a photo or video or sketch of your second design</a:t>
            </a:r>
          </a:p>
        </p:txBody>
      </p:sp>
      <p:sp>
        <p:nvSpPr>
          <p:cNvPr id="11" name="Rectangle 10">
            <a:extLst>
              <a:ext uri="{FF2B5EF4-FFF2-40B4-BE49-F238E27FC236}">
                <a16:creationId xmlns:a16="http://schemas.microsoft.com/office/drawing/2014/main" id="{7C06EB98-2852-4900-86F9-236AFD840879}"/>
              </a:ext>
            </a:extLst>
          </p:cNvPr>
          <p:cNvSpPr/>
          <p:nvPr/>
        </p:nvSpPr>
        <p:spPr>
          <a:xfrm>
            <a:off x="283533" y="1479485"/>
            <a:ext cx="8145778" cy="646333"/>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CB433D-5695-462E-88DE-FC8AF4AE345B}"/>
              </a:ext>
            </a:extLst>
          </p:cNvPr>
          <p:cNvSpPr/>
          <p:nvPr/>
        </p:nvSpPr>
        <p:spPr>
          <a:xfrm>
            <a:off x="283531" y="2587558"/>
            <a:ext cx="8145778" cy="646333"/>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E2C9B8-CD01-4A7A-B735-93DC715E7DBC}"/>
              </a:ext>
            </a:extLst>
          </p:cNvPr>
          <p:cNvSpPr/>
          <p:nvPr/>
        </p:nvSpPr>
        <p:spPr>
          <a:xfrm>
            <a:off x="283531" y="3695631"/>
            <a:ext cx="8145778" cy="646333"/>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F325BF-B7BD-4349-A2E3-CC6276FC6F8A}"/>
              </a:ext>
            </a:extLst>
          </p:cNvPr>
          <p:cNvSpPr/>
          <p:nvPr/>
        </p:nvSpPr>
        <p:spPr>
          <a:xfrm>
            <a:off x="283531" y="5011048"/>
            <a:ext cx="8145778" cy="646333"/>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C64F63-D64F-4039-8108-6A16978079F8}"/>
              </a:ext>
            </a:extLst>
          </p:cNvPr>
          <p:cNvSpPr/>
          <p:nvPr/>
        </p:nvSpPr>
        <p:spPr>
          <a:xfrm>
            <a:off x="283531" y="6119545"/>
            <a:ext cx="8145778" cy="646333"/>
          </a:xfrm>
          <a:prstGeom prst="rect">
            <a:avLst/>
          </a:prstGeom>
          <a:solidFill>
            <a:srgbClr val="C2A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427C6C-64A8-4328-8AD2-A364256D68E0}"/>
              </a:ext>
            </a:extLst>
          </p:cNvPr>
          <p:cNvSpPr/>
          <p:nvPr/>
        </p:nvSpPr>
        <p:spPr>
          <a:xfrm>
            <a:off x="8852167" y="4141400"/>
            <a:ext cx="3056296" cy="1947665"/>
          </a:xfrm>
          <a:prstGeom prst="rect">
            <a:avLst/>
          </a:prstGeom>
          <a:solidFill>
            <a:srgbClr val="00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670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5A6B1F-392B-481F-88A3-A6A083255A81}"/>
              </a:ext>
            </a:extLst>
          </p:cNvPr>
          <p:cNvSpPr/>
          <p:nvPr/>
        </p:nvSpPr>
        <p:spPr>
          <a:xfrm>
            <a:off x="3887482" y="230832"/>
            <a:ext cx="7092559" cy="2646878"/>
          </a:xfrm>
          <a:prstGeom prst="rect">
            <a:avLst/>
          </a:prstGeom>
        </p:spPr>
        <p:txBody>
          <a:bodyPr wrap="square">
            <a:spAutoFit/>
          </a:bodyPr>
          <a:lstStyle/>
          <a:p>
            <a:pPr algn="ctr" fontAlgn="base"/>
            <a:r>
              <a:rPr lang="en-US" sz="2800" b="1" dirty="0">
                <a:solidFill>
                  <a:srgbClr val="636466"/>
                </a:solidFill>
                <a:latin typeface="Calibri" panose="020F0502020204030204" pitchFamily="34" charset="0"/>
              </a:rPr>
              <a:t>What is Design?</a:t>
            </a:r>
          </a:p>
          <a:p>
            <a:pPr algn="ctr" fontAlgn="base"/>
            <a:endParaRPr lang="en-US" dirty="0">
              <a:solidFill>
                <a:srgbClr val="004B5B"/>
              </a:solidFill>
              <a:latin typeface="Calibri" panose="020F0502020204030204" pitchFamily="34" charset="0"/>
            </a:endParaRPr>
          </a:p>
          <a:p>
            <a:pPr lvl="0" algn="ctr"/>
            <a:r>
              <a:rPr lang="en-US" sz="2400" dirty="0">
                <a:solidFill>
                  <a:srgbClr val="004B5B"/>
                </a:solidFill>
                <a:latin typeface="Calibri" panose="020F0502020204030204" pitchFamily="34" charset="0"/>
              </a:rPr>
              <a:t>“Design is the method of putting form and content together. Design, just as art, has multiple definitions; there is no single definition. Design can be art. Design can be aesthetics. Design is so simple, that’s why it is so complicated.” – Paul Rand</a:t>
            </a:r>
          </a:p>
        </p:txBody>
      </p:sp>
      <p:sp>
        <p:nvSpPr>
          <p:cNvPr id="4" name="Rectangle 3">
            <a:extLst>
              <a:ext uri="{FF2B5EF4-FFF2-40B4-BE49-F238E27FC236}">
                <a16:creationId xmlns:a16="http://schemas.microsoft.com/office/drawing/2014/main" id="{6EC53BF1-AD2E-4BF2-8457-4E5C26A2B68B}"/>
              </a:ext>
            </a:extLst>
          </p:cNvPr>
          <p:cNvSpPr/>
          <p:nvPr/>
        </p:nvSpPr>
        <p:spPr>
          <a:xfrm>
            <a:off x="0" y="3429000"/>
            <a:ext cx="12191999" cy="3429000"/>
          </a:xfrm>
          <a:prstGeom prst="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919C"/>
              </a:solidFill>
            </a:endParaRPr>
          </a:p>
          <a:p>
            <a:pPr algn="ctr"/>
            <a:endParaRPr lang="en-US" dirty="0">
              <a:solidFill>
                <a:srgbClr val="01919C"/>
              </a:solidFill>
            </a:endParaRPr>
          </a:p>
          <a:p>
            <a:pPr algn="ctr"/>
            <a:endParaRPr lang="en-US" dirty="0">
              <a:solidFill>
                <a:srgbClr val="01919C"/>
              </a:solidFill>
            </a:endParaRPr>
          </a:p>
          <a:p>
            <a:pPr algn="ctr"/>
            <a:endParaRPr lang="en-US" dirty="0">
              <a:solidFill>
                <a:srgbClr val="01919C"/>
              </a:solidFill>
            </a:endParaRPr>
          </a:p>
          <a:p>
            <a:pPr algn="ctr"/>
            <a:endParaRPr lang="en-US" dirty="0">
              <a:solidFill>
                <a:srgbClr val="01919C"/>
              </a:solidFill>
            </a:endParaRPr>
          </a:p>
          <a:p>
            <a:pPr algn="ctr"/>
            <a:endParaRPr lang="en-US" dirty="0">
              <a:solidFill>
                <a:srgbClr val="01919C"/>
              </a:solidFill>
            </a:endParaRPr>
          </a:p>
          <a:p>
            <a:pPr algn="ctr"/>
            <a:endParaRPr lang="en-US" dirty="0">
              <a:solidFill>
                <a:srgbClr val="01919C"/>
              </a:solidFill>
            </a:endParaRPr>
          </a:p>
          <a:p>
            <a:pPr algn="ctr"/>
            <a:endParaRPr lang="en-US" dirty="0">
              <a:solidFill>
                <a:srgbClr val="01919C"/>
              </a:solidFill>
            </a:endParaRPr>
          </a:p>
          <a:p>
            <a:pPr algn="ctr"/>
            <a:endParaRPr lang="en-US" dirty="0">
              <a:solidFill>
                <a:srgbClr val="01919C"/>
              </a:solidFill>
            </a:endParaRPr>
          </a:p>
        </p:txBody>
      </p:sp>
      <p:pic>
        <p:nvPicPr>
          <p:cNvPr id="5" name="Picture 4">
            <a:extLst>
              <a:ext uri="{FF2B5EF4-FFF2-40B4-BE49-F238E27FC236}">
                <a16:creationId xmlns:a16="http://schemas.microsoft.com/office/drawing/2014/main" id="{997AA2BA-9938-4915-8191-8B4674E76CC1}"/>
              </a:ext>
            </a:extLst>
          </p:cNvPr>
          <p:cNvPicPr>
            <a:picLocks noChangeAspect="1"/>
          </p:cNvPicPr>
          <p:nvPr/>
        </p:nvPicPr>
        <p:blipFill rotWithShape="1">
          <a:blip r:embed="rId2"/>
          <a:srcRect l="83116" t="30948" r="2987" b="28776"/>
          <a:stretch/>
        </p:blipFill>
        <p:spPr>
          <a:xfrm>
            <a:off x="11115920" y="0"/>
            <a:ext cx="1076080" cy="1754326"/>
          </a:xfrm>
          <a:prstGeom prst="rect">
            <a:avLst/>
          </a:prstGeom>
        </p:spPr>
      </p:pic>
      <p:sp>
        <p:nvSpPr>
          <p:cNvPr id="6" name="Rectangle 5">
            <a:extLst>
              <a:ext uri="{FF2B5EF4-FFF2-40B4-BE49-F238E27FC236}">
                <a16:creationId xmlns:a16="http://schemas.microsoft.com/office/drawing/2014/main" id="{E9F87929-F01F-44A5-8136-66EB512FEA67}"/>
              </a:ext>
            </a:extLst>
          </p:cNvPr>
          <p:cNvSpPr/>
          <p:nvPr/>
        </p:nvSpPr>
        <p:spPr>
          <a:xfrm>
            <a:off x="2880888" y="3429000"/>
            <a:ext cx="6430222" cy="400110"/>
          </a:xfrm>
          <a:prstGeom prst="rect">
            <a:avLst/>
          </a:prstGeom>
        </p:spPr>
        <p:txBody>
          <a:bodyPr wrap="none">
            <a:spAutoFit/>
          </a:bodyPr>
          <a:lstStyle/>
          <a:p>
            <a:pPr algn="ctr"/>
            <a:r>
              <a:rPr lang="en-US" sz="2000" dirty="0">
                <a:solidFill>
                  <a:schemeClr val="bg1"/>
                </a:solidFill>
                <a:latin typeface="Calibri" panose="020F0502020204030204" pitchFamily="34" charset="0"/>
              </a:rPr>
              <a:t>What do you think this designer meant when they said this?</a:t>
            </a:r>
          </a:p>
        </p:txBody>
      </p:sp>
      <p:pic>
        <p:nvPicPr>
          <p:cNvPr id="7" name="Picture 6">
            <a:extLst>
              <a:ext uri="{FF2B5EF4-FFF2-40B4-BE49-F238E27FC236}">
                <a16:creationId xmlns:a16="http://schemas.microsoft.com/office/drawing/2014/main" id="{17AD4464-73FA-471B-9C17-4EE773DDBB84}"/>
              </a:ext>
            </a:extLst>
          </p:cNvPr>
          <p:cNvPicPr>
            <a:picLocks noChangeAspect="1"/>
          </p:cNvPicPr>
          <p:nvPr/>
        </p:nvPicPr>
        <p:blipFill rotWithShape="1">
          <a:blip r:embed="rId3"/>
          <a:srcRect l="73856" t="25581" r="12432" b="36271"/>
          <a:stretch/>
        </p:blipFill>
        <p:spPr>
          <a:xfrm rot="1751775">
            <a:off x="2283428" y="1034048"/>
            <a:ext cx="1307138" cy="2045549"/>
          </a:xfrm>
          <a:prstGeom prst="rect">
            <a:avLst/>
          </a:prstGeom>
        </p:spPr>
      </p:pic>
      <p:pic>
        <p:nvPicPr>
          <p:cNvPr id="8" name="Picture 7">
            <a:extLst>
              <a:ext uri="{FF2B5EF4-FFF2-40B4-BE49-F238E27FC236}">
                <a16:creationId xmlns:a16="http://schemas.microsoft.com/office/drawing/2014/main" id="{DC53E1FA-DF99-46D2-9B01-43270BA30983}"/>
              </a:ext>
            </a:extLst>
          </p:cNvPr>
          <p:cNvPicPr>
            <a:picLocks noChangeAspect="1"/>
          </p:cNvPicPr>
          <p:nvPr/>
        </p:nvPicPr>
        <p:blipFill rotWithShape="1">
          <a:blip r:embed="rId3"/>
          <a:srcRect l="26210" t="29938" r="48299" b="24993"/>
          <a:stretch/>
        </p:blipFill>
        <p:spPr>
          <a:xfrm rot="20991342">
            <a:off x="194496" y="202134"/>
            <a:ext cx="2113172" cy="2101581"/>
          </a:xfrm>
          <a:prstGeom prst="rect">
            <a:avLst/>
          </a:prstGeom>
        </p:spPr>
      </p:pic>
    </p:spTree>
    <p:extLst>
      <p:ext uri="{BB962C8B-B14F-4D97-AF65-F5344CB8AC3E}">
        <p14:creationId xmlns:p14="http://schemas.microsoft.com/office/powerpoint/2010/main" val="87201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713A4-6EE4-4654-97BB-8AC64FD17AC6}"/>
              </a:ext>
            </a:extLst>
          </p:cNvPr>
          <p:cNvSpPr/>
          <p:nvPr/>
        </p:nvSpPr>
        <p:spPr>
          <a:xfrm>
            <a:off x="4110943" y="1384109"/>
            <a:ext cx="7938060" cy="1631216"/>
          </a:xfrm>
          <a:prstGeom prst="rect">
            <a:avLst/>
          </a:prstGeom>
        </p:spPr>
        <p:txBody>
          <a:bodyPr wrap="square">
            <a:spAutoFit/>
          </a:bodyPr>
          <a:lstStyle/>
          <a:p>
            <a:pPr marL="285750" lvl="0" indent="-285750">
              <a:buFont typeface="Arial" panose="020B0604020202020204" pitchFamily="34" charset="0"/>
              <a:buChar char="•"/>
            </a:pPr>
            <a:r>
              <a:rPr lang="en-US" sz="2000" dirty="0">
                <a:solidFill>
                  <a:srgbClr val="636466"/>
                </a:solidFill>
                <a:latin typeface="Calibri" panose="020F0502020204030204" pitchFamily="34" charset="0"/>
              </a:rPr>
              <a:t>Design is all around us: objects, spaces, images, interactions, </a:t>
            </a:r>
          </a:p>
          <a:p>
            <a:pPr lvl="0"/>
            <a:r>
              <a:rPr lang="en-US" sz="2000" dirty="0">
                <a:solidFill>
                  <a:srgbClr val="636466"/>
                </a:solidFill>
                <a:latin typeface="Calibri" panose="020F0502020204030204" pitchFamily="34" charset="0"/>
              </a:rPr>
              <a:t>     systems, and processes</a:t>
            </a:r>
          </a:p>
          <a:p>
            <a:pPr marL="285750" lvl="0" indent="-285750">
              <a:buFont typeface="Arial" panose="020B0604020202020204" pitchFamily="34" charset="0"/>
              <a:buChar char="•"/>
            </a:pPr>
            <a:r>
              <a:rPr lang="en-US" sz="2000" dirty="0">
                <a:solidFill>
                  <a:srgbClr val="636466"/>
                </a:solidFill>
                <a:latin typeface="Calibri" panose="020F0502020204030204" pitchFamily="34" charset="0"/>
              </a:rPr>
              <a:t>Design meets a need</a:t>
            </a:r>
          </a:p>
          <a:p>
            <a:pPr marL="285750" lvl="0" indent="-285750">
              <a:buFont typeface="Arial" panose="020B0604020202020204" pitchFamily="34" charset="0"/>
              <a:buChar char="•"/>
            </a:pPr>
            <a:r>
              <a:rPr lang="en-US" sz="2000" dirty="0">
                <a:solidFill>
                  <a:srgbClr val="636466"/>
                </a:solidFill>
                <a:latin typeface="Calibri" panose="020F0502020204030204" pitchFamily="34" charset="0"/>
              </a:rPr>
              <a:t>Design also is about how it looks (expression of aesthetics – aka beauty)</a:t>
            </a:r>
          </a:p>
          <a:p>
            <a:pPr marL="285750" lvl="0" indent="-285750">
              <a:buFont typeface="Arial" panose="020B0604020202020204" pitchFamily="34" charset="0"/>
              <a:buChar char="•"/>
            </a:pPr>
            <a:r>
              <a:rPr lang="en-US" sz="2000" dirty="0">
                <a:solidFill>
                  <a:srgbClr val="636466"/>
                </a:solidFill>
                <a:latin typeface="Calibri" panose="020F0502020204030204" pitchFamily="34" charset="0"/>
              </a:rPr>
              <a:t>Design can experiment with forms, techniques, or materials</a:t>
            </a:r>
          </a:p>
        </p:txBody>
      </p:sp>
      <p:sp>
        <p:nvSpPr>
          <p:cNvPr id="4" name="Rectangle 3">
            <a:extLst>
              <a:ext uri="{FF2B5EF4-FFF2-40B4-BE49-F238E27FC236}">
                <a16:creationId xmlns:a16="http://schemas.microsoft.com/office/drawing/2014/main" id="{9762D4A4-11D7-45FB-BC33-AFC2ED40A0F5}"/>
              </a:ext>
            </a:extLst>
          </p:cNvPr>
          <p:cNvSpPr/>
          <p:nvPr/>
        </p:nvSpPr>
        <p:spPr>
          <a:xfrm>
            <a:off x="345549" y="6278454"/>
            <a:ext cx="3950377" cy="461665"/>
          </a:xfrm>
          <a:prstGeom prst="rect">
            <a:avLst/>
          </a:prstGeom>
        </p:spPr>
        <p:txBody>
          <a:bodyPr wrap="square">
            <a:spAutoFit/>
          </a:bodyPr>
          <a:lstStyle/>
          <a:p>
            <a:r>
              <a:rPr lang="en-US" sz="800" dirty="0"/>
              <a:t>Valentina Gonzalez </a:t>
            </a:r>
            <a:r>
              <a:rPr lang="en-US" sz="800" dirty="0" err="1"/>
              <a:t>Wohlers</a:t>
            </a:r>
            <a:r>
              <a:rPr lang="en-US" sz="800" dirty="0"/>
              <a:t>, </a:t>
            </a:r>
            <a:r>
              <a:rPr lang="en-US" sz="800" i="1" dirty="0"/>
              <a:t>Prickly Pair Chair, Gentleman Style</a:t>
            </a:r>
            <a:r>
              <a:rPr lang="en-US" sz="800" dirty="0"/>
              <a:t>, 2009. </a:t>
            </a:r>
            <a:r>
              <a:rPr lang="en-US" sz="800" dirty="0" err="1"/>
              <a:t>Banak</a:t>
            </a:r>
            <a:r>
              <a:rPr lang="en-US" sz="800" dirty="0"/>
              <a:t> wood, medium-density fiberboard, paint, and upholstery; 71 x 47 x 20 x 20 in. Denver Art Museum, acquired by exchange, 2016.2. © Valentina Gonzalez </a:t>
            </a:r>
            <a:r>
              <a:rPr lang="en-US" sz="800" dirty="0" err="1"/>
              <a:t>Wohlers</a:t>
            </a:r>
            <a:r>
              <a:rPr lang="en-US" sz="800" dirty="0"/>
              <a:t> </a:t>
            </a:r>
            <a:endParaRPr lang="en-US" sz="800" dirty="0">
              <a:solidFill>
                <a:srgbClr val="636466"/>
              </a:solidFill>
              <a:latin typeface="Calibri" panose="020F0502020204030204" pitchFamily="34" charset="0"/>
            </a:endParaRPr>
          </a:p>
        </p:txBody>
      </p:sp>
      <p:sp>
        <p:nvSpPr>
          <p:cNvPr id="9" name="Rectangle 8">
            <a:extLst>
              <a:ext uri="{FF2B5EF4-FFF2-40B4-BE49-F238E27FC236}">
                <a16:creationId xmlns:a16="http://schemas.microsoft.com/office/drawing/2014/main" id="{EC9071EC-9FEC-41A8-8F33-F856C8A00AE9}"/>
              </a:ext>
            </a:extLst>
          </p:cNvPr>
          <p:cNvSpPr/>
          <p:nvPr/>
        </p:nvSpPr>
        <p:spPr>
          <a:xfrm>
            <a:off x="4509402" y="4296179"/>
            <a:ext cx="2162629" cy="2317845"/>
          </a:xfrm>
          <a:prstGeom prst="rect">
            <a:avLst/>
          </a:prstGeom>
          <a:solidFill>
            <a:srgbClr val="01919C"/>
          </a:solid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2E6335-8702-4912-8BC0-B5B010A89CC4}"/>
              </a:ext>
            </a:extLst>
          </p:cNvPr>
          <p:cNvSpPr/>
          <p:nvPr/>
        </p:nvSpPr>
        <p:spPr>
          <a:xfrm>
            <a:off x="4422050" y="3896069"/>
            <a:ext cx="7769950" cy="400110"/>
          </a:xfrm>
          <a:prstGeom prst="rect">
            <a:avLst/>
          </a:prstGeom>
        </p:spPr>
        <p:txBody>
          <a:bodyPr wrap="square">
            <a:spAutoFit/>
          </a:bodyPr>
          <a:lstStyle/>
          <a:p>
            <a:pPr fontAlgn="base"/>
            <a:r>
              <a:rPr lang="en-US" sz="2000" dirty="0">
                <a:solidFill>
                  <a:srgbClr val="636466"/>
                </a:solidFill>
                <a:latin typeface="Calibri" panose="020F0502020204030204" pitchFamily="34" charset="0"/>
              </a:rPr>
              <a:t>Copy and paste or draw  three images of Design around you right now.</a:t>
            </a:r>
          </a:p>
        </p:txBody>
      </p:sp>
      <p:pic>
        <p:nvPicPr>
          <p:cNvPr id="15" name="Picture 14">
            <a:hlinkClick r:id="rId3"/>
            <a:extLst>
              <a:ext uri="{FF2B5EF4-FFF2-40B4-BE49-F238E27FC236}">
                <a16:creationId xmlns:a16="http://schemas.microsoft.com/office/drawing/2014/main" id="{FE344D7B-B798-400A-B90D-E5A5F28DA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86" y="2752780"/>
            <a:ext cx="2375871" cy="3394102"/>
          </a:xfrm>
          <a:prstGeom prst="rect">
            <a:avLst/>
          </a:prstGeom>
          <a:ln>
            <a:solidFill>
              <a:srgbClr val="004B5B"/>
            </a:solidFill>
          </a:ln>
        </p:spPr>
      </p:pic>
      <p:sp>
        <p:nvSpPr>
          <p:cNvPr id="5" name="Arrow: Curved Left 4">
            <a:extLst>
              <a:ext uri="{FF2B5EF4-FFF2-40B4-BE49-F238E27FC236}">
                <a16:creationId xmlns:a16="http://schemas.microsoft.com/office/drawing/2014/main" id="{8AD8C867-98DE-426F-904C-A5F908713D19}"/>
              </a:ext>
            </a:extLst>
          </p:cNvPr>
          <p:cNvSpPr/>
          <p:nvPr/>
        </p:nvSpPr>
        <p:spPr>
          <a:xfrm>
            <a:off x="3110334" y="1635636"/>
            <a:ext cx="697832" cy="2021306"/>
          </a:xfrm>
          <a:prstGeom prst="curvedLeftArrow">
            <a:avLst/>
          </a:prstGeom>
          <a:solidFill>
            <a:srgbClr val="01919C"/>
          </a:solid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9E5DBBC-19C8-4738-9076-0C4F6306E539}"/>
              </a:ext>
            </a:extLst>
          </p:cNvPr>
          <p:cNvSpPr/>
          <p:nvPr/>
        </p:nvSpPr>
        <p:spPr>
          <a:xfrm>
            <a:off x="4110944" y="792005"/>
            <a:ext cx="3245312" cy="646331"/>
          </a:xfrm>
          <a:prstGeom prst="rect">
            <a:avLst/>
          </a:prstGeom>
        </p:spPr>
        <p:txBody>
          <a:bodyPr wrap="none">
            <a:spAutoFit/>
          </a:bodyPr>
          <a:lstStyle/>
          <a:p>
            <a:pPr fontAlgn="base"/>
            <a:r>
              <a:rPr lang="en-US" sz="3600" b="1" dirty="0">
                <a:solidFill>
                  <a:srgbClr val="004B5B"/>
                </a:solidFill>
                <a:latin typeface="Calibri" panose="020F0502020204030204" pitchFamily="34" charset="0"/>
              </a:rPr>
              <a:t>What is Design?</a:t>
            </a:r>
          </a:p>
        </p:txBody>
      </p:sp>
      <p:sp>
        <p:nvSpPr>
          <p:cNvPr id="16" name="Rectangle 15">
            <a:extLst>
              <a:ext uri="{FF2B5EF4-FFF2-40B4-BE49-F238E27FC236}">
                <a16:creationId xmlns:a16="http://schemas.microsoft.com/office/drawing/2014/main" id="{D5A37B38-5FD6-4404-89BE-FB7C6F49F7CD}"/>
              </a:ext>
            </a:extLst>
          </p:cNvPr>
          <p:cNvSpPr/>
          <p:nvPr/>
        </p:nvSpPr>
        <p:spPr>
          <a:xfrm>
            <a:off x="7096612" y="4296179"/>
            <a:ext cx="2162629" cy="2317845"/>
          </a:xfrm>
          <a:prstGeom prst="rect">
            <a:avLst/>
          </a:prstGeom>
          <a:solidFill>
            <a:srgbClr val="01919C"/>
          </a:solid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D679482-C8FF-418E-9060-C0450FA62689}"/>
              </a:ext>
            </a:extLst>
          </p:cNvPr>
          <p:cNvSpPr/>
          <p:nvPr/>
        </p:nvSpPr>
        <p:spPr>
          <a:xfrm>
            <a:off x="9683822" y="4296179"/>
            <a:ext cx="2162629" cy="2317845"/>
          </a:xfrm>
          <a:prstGeom prst="rect">
            <a:avLst/>
          </a:prstGeom>
          <a:solidFill>
            <a:srgbClr val="01919C"/>
          </a:solidFill>
          <a:ln>
            <a:solidFill>
              <a:srgbClr val="0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7300D2C-D685-4613-93D4-6122E518B80A}"/>
              </a:ext>
            </a:extLst>
          </p:cNvPr>
          <p:cNvPicPr>
            <a:picLocks noChangeAspect="1"/>
          </p:cNvPicPr>
          <p:nvPr/>
        </p:nvPicPr>
        <p:blipFill rotWithShape="1">
          <a:blip r:embed="rId5"/>
          <a:srcRect l="33719" t="34577" r="45752" b="28135"/>
          <a:stretch/>
        </p:blipFill>
        <p:spPr>
          <a:xfrm>
            <a:off x="723061" y="427683"/>
            <a:ext cx="1978412" cy="2021306"/>
          </a:xfrm>
          <a:prstGeom prst="rect">
            <a:avLst/>
          </a:prstGeom>
        </p:spPr>
      </p:pic>
      <p:pic>
        <p:nvPicPr>
          <p:cNvPr id="18" name="Picture 17">
            <a:extLst>
              <a:ext uri="{FF2B5EF4-FFF2-40B4-BE49-F238E27FC236}">
                <a16:creationId xmlns:a16="http://schemas.microsoft.com/office/drawing/2014/main" id="{B6806B4F-2B48-4516-8FE7-3B3E62AD8340}"/>
              </a:ext>
            </a:extLst>
          </p:cNvPr>
          <p:cNvPicPr>
            <a:picLocks noChangeAspect="1"/>
          </p:cNvPicPr>
          <p:nvPr/>
        </p:nvPicPr>
        <p:blipFill rotWithShape="1">
          <a:blip r:embed="rId6"/>
          <a:srcRect l="83116" t="30948" r="2987" b="28776"/>
          <a:stretch/>
        </p:blipFill>
        <p:spPr>
          <a:xfrm>
            <a:off x="11115920" y="0"/>
            <a:ext cx="1076080" cy="1754326"/>
          </a:xfrm>
          <a:prstGeom prst="rect">
            <a:avLst/>
          </a:prstGeom>
        </p:spPr>
      </p:pic>
    </p:spTree>
    <p:extLst>
      <p:ext uri="{BB962C8B-B14F-4D97-AF65-F5344CB8AC3E}">
        <p14:creationId xmlns:p14="http://schemas.microsoft.com/office/powerpoint/2010/main" val="252622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3813C1-9282-4FAD-91F7-DDAD364130EC}"/>
              </a:ext>
            </a:extLst>
          </p:cNvPr>
          <p:cNvSpPr/>
          <p:nvPr/>
        </p:nvSpPr>
        <p:spPr>
          <a:xfrm>
            <a:off x="170482" y="912334"/>
            <a:ext cx="6850252" cy="2112566"/>
          </a:xfrm>
          <a:prstGeom prst="rect">
            <a:avLst/>
          </a:prstGeom>
        </p:spPr>
        <p:txBody>
          <a:bodyPr wrap="square">
            <a:spAutoFit/>
          </a:bodyPr>
          <a:lstStyle/>
          <a:p>
            <a:pPr>
              <a:lnSpc>
                <a:spcPct val="107000"/>
              </a:lnSpc>
              <a:spcAft>
                <a:spcPts val="800"/>
              </a:spcAft>
            </a:pPr>
            <a:r>
              <a:rPr lang="en-US" sz="2800" dirty="0">
                <a:solidFill>
                  <a:srgbClr val="004B5B"/>
                </a:solidFill>
                <a:latin typeface="Calibri" panose="020F0502020204030204" pitchFamily="34" charset="0"/>
                <a:ea typeface="Calibri" panose="020F0502020204030204" pitchFamily="34" charset="0"/>
                <a:cs typeface="Calibri" panose="020F0502020204030204" pitchFamily="34" charset="0"/>
              </a:rPr>
              <a:t>Design thinking is a creative problem-solving process.</a:t>
            </a:r>
            <a:endParaRPr lang="en-US" sz="2800" dirty="0">
              <a:solidFill>
                <a:srgbClr val="004B5B"/>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4B5B"/>
                </a:solidFill>
                <a:latin typeface="Calibri" panose="020F0502020204030204" pitchFamily="34" charset="0"/>
                <a:ea typeface="Calibri" panose="020F0502020204030204" pitchFamily="34" charset="0"/>
                <a:cs typeface="Calibri" panose="020F0502020204030204" pitchFamily="34" charset="0"/>
              </a:rPr>
              <a:t>Not linear </a:t>
            </a:r>
            <a:endParaRPr lang="en-US" sz="2800" dirty="0">
              <a:solidFill>
                <a:srgbClr val="004B5B"/>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4B5B"/>
                </a:solidFill>
                <a:latin typeface="Calibri" panose="020F0502020204030204" pitchFamily="34" charset="0"/>
                <a:ea typeface="Calibri" panose="020F0502020204030204" pitchFamily="34" charset="0"/>
              </a:rPr>
              <a:t>No one correct path</a:t>
            </a:r>
            <a:endParaRPr lang="en-US" sz="2800" dirty="0">
              <a:solidFill>
                <a:srgbClr val="004B5B"/>
              </a:solidFill>
              <a:latin typeface="Calibri" panose="020F0502020204030204" pitchFamily="34" charset="0"/>
            </a:endParaRPr>
          </a:p>
        </p:txBody>
      </p:sp>
      <p:sp>
        <p:nvSpPr>
          <p:cNvPr id="3" name="TextBox 2">
            <a:extLst>
              <a:ext uri="{FF2B5EF4-FFF2-40B4-BE49-F238E27FC236}">
                <a16:creationId xmlns:a16="http://schemas.microsoft.com/office/drawing/2014/main" id="{A2F03AE7-CAB7-4AB2-93F9-3D9577AE23B5}"/>
              </a:ext>
            </a:extLst>
          </p:cNvPr>
          <p:cNvSpPr txBox="1"/>
          <p:nvPr/>
        </p:nvSpPr>
        <p:spPr>
          <a:xfrm>
            <a:off x="3589012" y="327559"/>
            <a:ext cx="5799221" cy="584775"/>
          </a:xfrm>
          <a:prstGeom prst="rect">
            <a:avLst/>
          </a:prstGeom>
          <a:noFill/>
        </p:spPr>
        <p:txBody>
          <a:bodyPr wrap="square" rtlCol="0">
            <a:spAutoFit/>
          </a:bodyPr>
          <a:lstStyle/>
          <a:p>
            <a:pPr algn="ctr"/>
            <a:r>
              <a:rPr lang="en-US" sz="3200" dirty="0">
                <a:solidFill>
                  <a:srgbClr val="01919C"/>
                </a:solidFill>
                <a:latin typeface="Calibri" panose="020F0502020204030204" pitchFamily="34" charset="0"/>
              </a:rPr>
              <a:t>What is Design Thinking?</a:t>
            </a:r>
          </a:p>
        </p:txBody>
      </p:sp>
      <p:pic>
        <p:nvPicPr>
          <p:cNvPr id="6" name="Picture 5">
            <a:extLst>
              <a:ext uri="{FF2B5EF4-FFF2-40B4-BE49-F238E27FC236}">
                <a16:creationId xmlns:a16="http://schemas.microsoft.com/office/drawing/2014/main" id="{A84B50E3-347E-4B2C-B35A-E8EB7860489C}"/>
              </a:ext>
            </a:extLst>
          </p:cNvPr>
          <p:cNvPicPr>
            <a:picLocks noChangeAspect="1"/>
          </p:cNvPicPr>
          <p:nvPr/>
        </p:nvPicPr>
        <p:blipFill rotWithShape="1">
          <a:blip r:embed="rId2"/>
          <a:srcRect l="5720" t="24407" r="13432" b="17513"/>
          <a:stretch/>
        </p:blipFill>
        <p:spPr>
          <a:xfrm>
            <a:off x="170482" y="3392581"/>
            <a:ext cx="6318141" cy="2553085"/>
          </a:xfrm>
          <a:prstGeom prst="rect">
            <a:avLst/>
          </a:prstGeom>
        </p:spPr>
      </p:pic>
      <p:sp>
        <p:nvSpPr>
          <p:cNvPr id="4" name="Rectangle 3">
            <a:extLst>
              <a:ext uri="{FF2B5EF4-FFF2-40B4-BE49-F238E27FC236}">
                <a16:creationId xmlns:a16="http://schemas.microsoft.com/office/drawing/2014/main" id="{EB84C654-6856-4DC0-BA1A-AA48E5A69A03}"/>
              </a:ext>
            </a:extLst>
          </p:cNvPr>
          <p:cNvSpPr/>
          <p:nvPr/>
        </p:nvSpPr>
        <p:spPr>
          <a:xfrm>
            <a:off x="6659104" y="1497109"/>
            <a:ext cx="5362414" cy="4524315"/>
          </a:xfrm>
          <a:prstGeom prst="rect">
            <a:avLst/>
          </a:prstGeom>
        </p:spPr>
        <p:txBody>
          <a:bodyPr wrap="square">
            <a:spAutoFit/>
          </a:bodyPr>
          <a:lstStyle/>
          <a:p>
            <a:pPr>
              <a:lnSpc>
                <a:spcPct val="107000"/>
              </a:lnSpc>
              <a:spcAft>
                <a:spcPts val="800"/>
              </a:spcAft>
            </a:pPr>
            <a:r>
              <a:rPr lang="en-US" sz="2400" dirty="0">
                <a:solidFill>
                  <a:srgbClr val="636466"/>
                </a:solidFill>
                <a:latin typeface="Calibri" panose="020F0502020204030204" pitchFamily="34" charset="0"/>
                <a:ea typeface="Calibri" panose="020F0502020204030204" pitchFamily="34" charset="0"/>
                <a:cs typeface="Calibri" panose="020F0502020204030204" pitchFamily="34" charset="0"/>
              </a:rPr>
              <a:t> Key phases:</a:t>
            </a:r>
            <a:endPar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1919C"/>
                </a:solidFill>
                <a:latin typeface="Calibri" panose="020F0502020204030204" pitchFamily="34" charset="0"/>
                <a:ea typeface="Calibri" panose="020F0502020204030204" pitchFamily="34" charset="0"/>
                <a:cs typeface="Calibri" panose="020F0502020204030204" pitchFamily="34" charset="0"/>
              </a:rPr>
              <a:t>Define: </a:t>
            </a:r>
            <a:r>
              <a:rPr lang="en-US" sz="2400" dirty="0">
                <a:solidFill>
                  <a:srgbClr val="636466"/>
                </a:solidFill>
                <a:latin typeface="Calibri" panose="020F0502020204030204" pitchFamily="34" charset="0"/>
                <a:ea typeface="Calibri" panose="020F0502020204030204" pitchFamily="34" charset="0"/>
                <a:cs typeface="Calibri" panose="020F0502020204030204" pitchFamily="34" charset="0"/>
              </a:rPr>
              <a:t>Start with a question or need.</a:t>
            </a:r>
            <a:endPar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1919C"/>
                </a:solidFill>
                <a:latin typeface="Calibri" panose="020F0502020204030204" pitchFamily="34" charset="0"/>
                <a:ea typeface="Calibri" panose="020F0502020204030204" pitchFamily="34" charset="0"/>
                <a:cs typeface="Calibri" panose="020F0502020204030204" pitchFamily="34" charset="0"/>
              </a:rPr>
              <a:t>Research: </a:t>
            </a:r>
            <a:r>
              <a:rPr lang="en-US" sz="2400" dirty="0">
                <a:solidFill>
                  <a:srgbClr val="636466"/>
                </a:solidFill>
                <a:latin typeface="Calibri" panose="020F0502020204030204" pitchFamily="34" charset="0"/>
                <a:ea typeface="Calibri" panose="020F0502020204030204" pitchFamily="34" charset="0"/>
                <a:cs typeface="Calibri" panose="020F0502020204030204" pitchFamily="34" charset="0"/>
              </a:rPr>
              <a:t>Learn about your problem and users.</a:t>
            </a:r>
            <a:endPar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1919C"/>
                </a:solidFill>
                <a:latin typeface="Calibri" panose="020F0502020204030204" pitchFamily="34" charset="0"/>
                <a:ea typeface="Calibri" panose="020F0502020204030204" pitchFamily="34" charset="0"/>
                <a:cs typeface="Calibri" panose="020F0502020204030204" pitchFamily="34" charset="0"/>
              </a:rPr>
              <a:t>Generate ideas: </a:t>
            </a:r>
            <a:r>
              <a:rPr lang="en-US" sz="2400" dirty="0">
                <a:solidFill>
                  <a:srgbClr val="636466"/>
                </a:solidFill>
                <a:latin typeface="Calibri" panose="020F0502020204030204" pitchFamily="34" charset="0"/>
                <a:ea typeface="Calibri" panose="020F0502020204030204" pitchFamily="34" charset="0"/>
                <a:cs typeface="Calibri" panose="020F0502020204030204" pitchFamily="34" charset="0"/>
              </a:rPr>
              <a:t>Brainstorm and come up with as many solutions as you can.</a:t>
            </a:r>
            <a:endPar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1919C"/>
                </a:solidFill>
                <a:latin typeface="Calibri" panose="020F0502020204030204" pitchFamily="34" charset="0"/>
                <a:ea typeface="Calibri" panose="020F0502020204030204" pitchFamily="34" charset="0"/>
                <a:cs typeface="Calibri" panose="020F0502020204030204" pitchFamily="34" charset="0"/>
              </a:rPr>
              <a:t>Make a prototype: </a:t>
            </a:r>
            <a:r>
              <a:rPr lang="en-US" sz="2400" dirty="0">
                <a:solidFill>
                  <a:srgbClr val="636466"/>
                </a:solidFill>
                <a:latin typeface="Calibri" panose="020F0502020204030204" pitchFamily="34" charset="0"/>
                <a:ea typeface="Calibri" panose="020F0502020204030204" pitchFamily="34" charset="0"/>
                <a:cs typeface="Calibri" panose="020F0502020204030204" pitchFamily="34" charset="0"/>
              </a:rPr>
              <a:t>Test your ideas using models and sketches.</a:t>
            </a:r>
            <a:endPar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1919C"/>
                </a:solidFill>
                <a:latin typeface="Calibri" panose="020F0502020204030204" pitchFamily="34" charset="0"/>
                <a:ea typeface="Calibri" panose="020F0502020204030204" pitchFamily="34" charset="0"/>
                <a:cs typeface="Calibri" panose="020F0502020204030204" pitchFamily="34" charset="0"/>
              </a:rPr>
              <a:t>Implement: </a:t>
            </a:r>
            <a:r>
              <a:rPr lang="en-US" sz="2400" dirty="0">
                <a:solidFill>
                  <a:srgbClr val="636466"/>
                </a:solidFill>
                <a:latin typeface="Calibri" panose="020F0502020204030204" pitchFamily="34" charset="0"/>
                <a:ea typeface="Calibri" panose="020F0502020204030204" pitchFamily="34" charset="0"/>
                <a:cs typeface="Calibri" panose="020F0502020204030204" pitchFamily="34" charset="0"/>
              </a:rPr>
              <a:t>Produce your best idea.</a:t>
            </a:r>
            <a:endPar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solidFill>
                  <a:srgbClr val="01919C"/>
                </a:solidFill>
                <a:latin typeface="Calibri" panose="020F0502020204030204" pitchFamily="34" charset="0"/>
                <a:ea typeface="Calibri" panose="020F0502020204030204" pitchFamily="34" charset="0"/>
                <a:cs typeface="Calibri" panose="020F0502020204030204" pitchFamily="34" charset="0"/>
              </a:rPr>
              <a:t>Reflect: </a:t>
            </a:r>
            <a:r>
              <a:rPr lang="en-US" sz="2400" dirty="0">
                <a:solidFill>
                  <a:srgbClr val="636466"/>
                </a:solidFill>
                <a:latin typeface="Calibri" panose="020F0502020204030204" pitchFamily="34" charset="0"/>
                <a:ea typeface="Calibri" panose="020F0502020204030204" pitchFamily="34" charset="0"/>
                <a:cs typeface="Calibri" panose="020F0502020204030204" pitchFamily="34" charset="0"/>
              </a:rPr>
              <a:t>Evaluate; seek and incorporate feedback.</a:t>
            </a:r>
            <a:endPar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83BA2D7-D6E3-45FB-897A-B0AAC9D817DE}"/>
              </a:ext>
            </a:extLst>
          </p:cNvPr>
          <p:cNvPicPr>
            <a:picLocks noChangeAspect="1"/>
          </p:cNvPicPr>
          <p:nvPr/>
        </p:nvPicPr>
        <p:blipFill rotWithShape="1">
          <a:blip r:embed="rId3"/>
          <a:srcRect l="83116" t="30948" r="2987" b="28776"/>
          <a:stretch/>
        </p:blipFill>
        <p:spPr>
          <a:xfrm>
            <a:off x="11115920" y="0"/>
            <a:ext cx="1076080" cy="1754326"/>
          </a:xfrm>
          <a:prstGeom prst="rect">
            <a:avLst/>
          </a:prstGeom>
        </p:spPr>
      </p:pic>
    </p:spTree>
    <p:extLst>
      <p:ext uri="{BB962C8B-B14F-4D97-AF65-F5344CB8AC3E}">
        <p14:creationId xmlns:p14="http://schemas.microsoft.com/office/powerpoint/2010/main" val="50100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F96A45-8D59-4F94-B1A1-CB8717C0232C}"/>
              </a:ext>
            </a:extLst>
          </p:cNvPr>
          <p:cNvSpPr/>
          <p:nvPr/>
        </p:nvSpPr>
        <p:spPr>
          <a:xfrm>
            <a:off x="4892744" y="1007006"/>
            <a:ext cx="6160310" cy="2581989"/>
          </a:xfrm>
          <a:prstGeom prst="rect">
            <a:avLst/>
          </a:prstGeom>
        </p:spPr>
        <p:txBody>
          <a:bodyPr wrap="square">
            <a:spAutoFit/>
          </a:bodyPr>
          <a:lstStyle/>
          <a:p>
            <a:pPr marR="0" lvl="0">
              <a:lnSpc>
                <a:spcPct val="107000"/>
              </a:lnSpc>
              <a:spcBef>
                <a:spcPts val="0"/>
              </a:spcBef>
              <a:spcAft>
                <a:spcPts val="800"/>
              </a:spcAft>
            </a:pPr>
            <a:r>
              <a:rPr lang="en-US" sz="2000" dirty="0">
                <a:solidFill>
                  <a:srgbClr val="636466"/>
                </a:solidFill>
                <a:latin typeface="Calibri" panose="020F0502020204030204" pitchFamily="34" charset="0"/>
                <a:ea typeface="Calibri" panose="020F0502020204030204" pitchFamily="34" charset="0"/>
                <a:cs typeface="Calibri" panose="020F0502020204030204" pitchFamily="34" charset="0"/>
              </a:rPr>
              <a:t>Utility and beauty are not mutually exclusive, and when design is at its best you don’t need to choose between aesthetics and functionality.</a:t>
            </a:r>
          </a:p>
          <a:p>
            <a:pPr marR="0" lvl="0">
              <a:lnSpc>
                <a:spcPct val="107000"/>
              </a:lnSpc>
              <a:spcBef>
                <a:spcPts val="0"/>
              </a:spcBef>
              <a:spcAft>
                <a:spcPts val="800"/>
              </a:spcAft>
            </a:pPr>
            <a:endParaRPr lang="en-US" sz="20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636466"/>
                </a:solidFill>
                <a:latin typeface="Calibri" panose="020F0502020204030204" pitchFamily="34" charset="0"/>
                <a:ea typeface="Calibri" panose="020F0502020204030204" pitchFamily="34" charset="0"/>
                <a:cs typeface="Calibri" panose="020F0502020204030204" pitchFamily="34" charset="0"/>
              </a:rPr>
              <a:t>Designers have a unique ability to instill beauty into their work in order to stimulate our senses and connect to the culture in which it is produced.</a:t>
            </a:r>
            <a:endParaRPr lang="en-US" sz="20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10D3AF5-8650-4D6F-99F4-CB5CC6D45C65}"/>
              </a:ext>
            </a:extLst>
          </p:cNvPr>
          <p:cNvSpPr txBox="1"/>
          <p:nvPr/>
        </p:nvSpPr>
        <p:spPr>
          <a:xfrm>
            <a:off x="4892744" y="371406"/>
            <a:ext cx="5194570" cy="523220"/>
          </a:xfrm>
          <a:prstGeom prst="rect">
            <a:avLst/>
          </a:prstGeom>
          <a:noFill/>
        </p:spPr>
        <p:txBody>
          <a:bodyPr wrap="square" rtlCol="0">
            <a:spAutoFit/>
          </a:bodyPr>
          <a:lstStyle/>
          <a:p>
            <a:r>
              <a:rPr lang="en-US" sz="2800" dirty="0">
                <a:solidFill>
                  <a:srgbClr val="004B5B"/>
                </a:solidFill>
                <a:latin typeface="Calibri" panose="020F0502020204030204" pitchFamily="34" charset="0"/>
              </a:rPr>
              <a:t>What Makes Design Unique?</a:t>
            </a:r>
          </a:p>
        </p:txBody>
      </p:sp>
      <p:sp>
        <p:nvSpPr>
          <p:cNvPr id="6" name="TextBox 5">
            <a:extLst>
              <a:ext uri="{FF2B5EF4-FFF2-40B4-BE49-F238E27FC236}">
                <a16:creationId xmlns:a16="http://schemas.microsoft.com/office/drawing/2014/main" id="{2DA2D518-EB8F-4AC7-9599-20209E0FCAD4}"/>
              </a:ext>
            </a:extLst>
          </p:cNvPr>
          <p:cNvSpPr txBox="1"/>
          <p:nvPr/>
        </p:nvSpPr>
        <p:spPr>
          <a:xfrm>
            <a:off x="4892744" y="3701375"/>
            <a:ext cx="6848541" cy="2862322"/>
          </a:xfrm>
          <a:prstGeom prst="rect">
            <a:avLst/>
          </a:prstGeom>
          <a:solidFill>
            <a:srgbClr val="C2AD7E"/>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descr="A picture containing seat, furniture, sofa&#10;&#10;Description automatically generated">
            <a:extLst>
              <a:ext uri="{FF2B5EF4-FFF2-40B4-BE49-F238E27FC236}">
                <a16:creationId xmlns:a16="http://schemas.microsoft.com/office/drawing/2014/main" id="{33D1331F-BDF9-42F4-9354-23517F8E4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75" y="490787"/>
            <a:ext cx="3868366" cy="5328328"/>
          </a:xfrm>
          <a:prstGeom prst="rect">
            <a:avLst/>
          </a:prstGeom>
        </p:spPr>
      </p:pic>
      <p:pic>
        <p:nvPicPr>
          <p:cNvPr id="9" name="Picture 8">
            <a:extLst>
              <a:ext uri="{FF2B5EF4-FFF2-40B4-BE49-F238E27FC236}">
                <a16:creationId xmlns:a16="http://schemas.microsoft.com/office/drawing/2014/main" id="{BB8C6493-2459-4A0E-8D0A-DDC85D6E4548}"/>
              </a:ext>
            </a:extLst>
          </p:cNvPr>
          <p:cNvPicPr>
            <a:picLocks noChangeAspect="1"/>
          </p:cNvPicPr>
          <p:nvPr/>
        </p:nvPicPr>
        <p:blipFill rotWithShape="1">
          <a:blip r:embed="rId3"/>
          <a:srcRect l="83116" t="30948" r="2987" b="28776"/>
          <a:stretch/>
        </p:blipFill>
        <p:spPr>
          <a:xfrm>
            <a:off x="11115920" y="0"/>
            <a:ext cx="1076080" cy="1754326"/>
          </a:xfrm>
          <a:prstGeom prst="rect">
            <a:avLst/>
          </a:prstGeom>
        </p:spPr>
      </p:pic>
      <p:sp>
        <p:nvSpPr>
          <p:cNvPr id="4" name="Rectangle 3">
            <a:extLst>
              <a:ext uri="{FF2B5EF4-FFF2-40B4-BE49-F238E27FC236}">
                <a16:creationId xmlns:a16="http://schemas.microsoft.com/office/drawing/2014/main" id="{FB38A509-A32C-438A-A122-E216741665AC}"/>
              </a:ext>
            </a:extLst>
          </p:cNvPr>
          <p:cNvSpPr/>
          <p:nvPr/>
        </p:nvSpPr>
        <p:spPr>
          <a:xfrm>
            <a:off x="4892744" y="3701375"/>
            <a:ext cx="6096000" cy="1015663"/>
          </a:xfrm>
          <a:prstGeom prst="rect">
            <a:avLst/>
          </a:prstGeom>
        </p:spPr>
        <p:txBody>
          <a:bodyPr>
            <a:spAutoFit/>
          </a:bodyPr>
          <a:lstStyle/>
          <a:p>
            <a:pPr lvl="0"/>
            <a:r>
              <a:rPr lang="en-US" sz="2000" dirty="0">
                <a:solidFill>
                  <a:schemeClr val="bg1"/>
                </a:solidFill>
                <a:latin typeface="Calibri" panose="020F0502020204030204" pitchFamily="34" charset="0"/>
              </a:rPr>
              <a:t>Why are chairs the way they are, or what elements make a chair? What do you think influences how they are designed? </a:t>
            </a:r>
          </a:p>
        </p:txBody>
      </p:sp>
      <p:sp>
        <p:nvSpPr>
          <p:cNvPr id="5" name="Rectangle 4">
            <a:extLst>
              <a:ext uri="{FF2B5EF4-FFF2-40B4-BE49-F238E27FC236}">
                <a16:creationId xmlns:a16="http://schemas.microsoft.com/office/drawing/2014/main" id="{6B276326-6BF1-4E8C-84A1-7CFEB3DA1CCE}"/>
              </a:ext>
            </a:extLst>
          </p:cNvPr>
          <p:cNvSpPr/>
          <p:nvPr/>
        </p:nvSpPr>
        <p:spPr>
          <a:xfrm>
            <a:off x="443039" y="5905548"/>
            <a:ext cx="4192554" cy="461665"/>
          </a:xfrm>
          <a:prstGeom prst="rect">
            <a:avLst/>
          </a:prstGeom>
        </p:spPr>
        <p:txBody>
          <a:bodyPr wrap="square">
            <a:spAutoFit/>
          </a:bodyPr>
          <a:lstStyle/>
          <a:p>
            <a:r>
              <a:rPr lang="en-US" sz="800" dirty="0">
                <a:latin typeface="Calibri" panose="020F0502020204030204" pitchFamily="34" charset="0"/>
              </a:rPr>
              <a:t>Isamu Noguchi and Isamu </a:t>
            </a:r>
            <a:r>
              <a:rPr lang="en-US" sz="800" dirty="0" err="1">
                <a:latin typeface="Calibri" panose="020F0502020204030204" pitchFamily="34" charset="0"/>
              </a:rPr>
              <a:t>Kenmochi</a:t>
            </a:r>
            <a:r>
              <a:rPr lang="en-US" sz="800" dirty="0">
                <a:latin typeface="Calibri" panose="020F0502020204030204" pitchFamily="34" charset="0"/>
              </a:rPr>
              <a:t>, </a:t>
            </a:r>
            <a:r>
              <a:rPr lang="en-US" sz="800" b="1" dirty="0">
                <a:latin typeface="Calibri" panose="020F0502020204030204" pitchFamily="34" charset="0"/>
              </a:rPr>
              <a:t>Basket Chair</a:t>
            </a:r>
            <a:r>
              <a:rPr lang="en-US" sz="800" dirty="0">
                <a:latin typeface="Calibri" panose="020F0502020204030204" pitchFamily="34" charset="0"/>
              </a:rPr>
              <a:t>, 1950, produced 2008.</a:t>
            </a:r>
          </a:p>
          <a:p>
            <a:r>
              <a:rPr lang="en-US" sz="800" dirty="0">
                <a:latin typeface="Calibri" panose="020F0502020204030204" pitchFamily="34" charset="0"/>
              </a:rPr>
              <a:t>Bamboo, wood, and iron; 28 ⅞ x 34 1/2 x 30 in. Lutz Bamboo Collection at the</a:t>
            </a:r>
          </a:p>
          <a:p>
            <a:r>
              <a:rPr lang="en-US" sz="800" dirty="0">
                <a:latin typeface="Calibri" panose="020F0502020204030204" pitchFamily="34" charset="0"/>
              </a:rPr>
              <a:t>Denver Art Museum: Gift of Adelle Lutz in honor of Ronald Otsuka, 2010.406.</a:t>
            </a:r>
            <a:endParaRPr lang="en-US" dirty="0"/>
          </a:p>
        </p:txBody>
      </p:sp>
    </p:spTree>
    <p:extLst>
      <p:ext uri="{BB962C8B-B14F-4D97-AF65-F5344CB8AC3E}">
        <p14:creationId xmlns:p14="http://schemas.microsoft.com/office/powerpoint/2010/main" val="411857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B86F60-8C56-47F8-9438-69DA315744D0}"/>
              </a:ext>
            </a:extLst>
          </p:cNvPr>
          <p:cNvSpPr/>
          <p:nvPr/>
        </p:nvSpPr>
        <p:spPr>
          <a:xfrm>
            <a:off x="987552" y="294662"/>
            <a:ext cx="10128368" cy="1723549"/>
          </a:xfrm>
          <a:prstGeom prst="rect">
            <a:avLst/>
          </a:prstGeom>
        </p:spPr>
        <p:txBody>
          <a:bodyPr wrap="square">
            <a:spAutoFit/>
          </a:bodyPr>
          <a:lstStyle/>
          <a:p>
            <a:pPr algn="ctr" fontAlgn="base"/>
            <a:r>
              <a:rPr lang="en-US" sz="2800" dirty="0">
                <a:solidFill>
                  <a:srgbClr val="C2AD7E"/>
                </a:solidFill>
                <a:latin typeface="Calibri" panose="020F0502020204030204" pitchFamily="34" charset="0"/>
              </a:rPr>
              <a:t>What makes this </a:t>
            </a:r>
            <a:r>
              <a:rPr lang="en-US" sz="2800" i="1" dirty="0">
                <a:solidFill>
                  <a:srgbClr val="C2AD7E"/>
                </a:solidFill>
                <a:latin typeface="Calibri" panose="020F0502020204030204" pitchFamily="34" charset="0"/>
              </a:rPr>
              <a:t>Basket Chair</a:t>
            </a:r>
            <a:r>
              <a:rPr lang="en-US" sz="2800" dirty="0">
                <a:solidFill>
                  <a:srgbClr val="C2AD7E"/>
                </a:solidFill>
                <a:latin typeface="Calibri" panose="020F0502020204030204" pitchFamily="34" charset="0"/>
              </a:rPr>
              <a:t> unique?</a:t>
            </a:r>
          </a:p>
          <a:p>
            <a:pPr fontAlgn="base"/>
            <a:endParaRPr lang="en-US" dirty="0">
              <a:solidFill>
                <a:srgbClr val="636466"/>
              </a:solidFill>
              <a:latin typeface="Calibri" panose="020F0502020204030204" pitchFamily="34" charset="0"/>
            </a:endParaRPr>
          </a:p>
          <a:p>
            <a:pPr algn="ctr" fontAlgn="base"/>
            <a:r>
              <a:rPr lang="en-US" sz="2000" dirty="0">
                <a:solidFill>
                  <a:srgbClr val="636466"/>
                </a:solidFill>
                <a:latin typeface="Calibri" panose="020F0502020204030204" pitchFamily="34" charset="0"/>
              </a:rPr>
              <a:t>Watch </a:t>
            </a:r>
            <a:r>
              <a:rPr lang="en-US" sz="2000" i="1" dirty="0">
                <a:solidFill>
                  <a:srgbClr val="636466"/>
                </a:solidFill>
                <a:latin typeface="Calibri" panose="020F0502020204030204" pitchFamily="34" charset="0"/>
              </a:rPr>
              <a:t>Denver Art Museum Through a Different Lens:</a:t>
            </a:r>
            <a:r>
              <a:rPr lang="en-US" sz="2000" dirty="0">
                <a:solidFill>
                  <a:srgbClr val="636466"/>
                </a:solidFill>
                <a:latin typeface="Calibri" panose="020F0502020204030204" pitchFamily="34" charset="0"/>
              </a:rPr>
              <a:t> </a:t>
            </a:r>
            <a:r>
              <a:rPr lang="en-US" sz="2000" i="1" dirty="0">
                <a:solidFill>
                  <a:srgbClr val="636466"/>
                </a:solidFill>
                <a:latin typeface="Calibri" panose="020F0502020204030204" pitchFamily="34" charset="0"/>
              </a:rPr>
              <a:t>Weaver and Engineer Discuss Basket Chair</a:t>
            </a:r>
            <a:r>
              <a:rPr lang="en-US" sz="2000" dirty="0">
                <a:solidFill>
                  <a:srgbClr val="636466"/>
                </a:solidFill>
                <a:latin typeface="Calibri" panose="020F0502020204030204" pitchFamily="34" charset="0"/>
              </a:rPr>
              <a:t> </a:t>
            </a:r>
          </a:p>
          <a:p>
            <a:pPr algn="ctr" fontAlgn="base"/>
            <a:r>
              <a:rPr lang="en-US" sz="2000" dirty="0">
                <a:solidFill>
                  <a:srgbClr val="636466"/>
                </a:solidFill>
                <a:latin typeface="Calibri" panose="020F0502020204030204" pitchFamily="34" charset="0"/>
              </a:rPr>
              <a:t>–featuring the </a:t>
            </a:r>
            <a:r>
              <a:rPr lang="en-US" sz="2000" i="1" dirty="0">
                <a:solidFill>
                  <a:srgbClr val="636466"/>
                </a:solidFill>
                <a:latin typeface="Calibri" panose="020F0502020204030204" pitchFamily="34" charset="0"/>
              </a:rPr>
              <a:t>Basket Chair </a:t>
            </a:r>
            <a:r>
              <a:rPr lang="en-US" sz="2000" dirty="0">
                <a:solidFill>
                  <a:srgbClr val="636466"/>
                </a:solidFill>
                <a:latin typeface="Calibri" panose="020F0502020204030204" pitchFamily="34" charset="0"/>
              </a:rPr>
              <a:t>by Isamu Noguchi and Isamu </a:t>
            </a:r>
            <a:r>
              <a:rPr lang="en-US" sz="2000" dirty="0" err="1">
                <a:solidFill>
                  <a:srgbClr val="636466"/>
                </a:solidFill>
                <a:latin typeface="Calibri" panose="020F0502020204030204" pitchFamily="34" charset="0"/>
              </a:rPr>
              <a:t>Kenmochi</a:t>
            </a:r>
            <a:r>
              <a:rPr lang="en-US" sz="2000" dirty="0">
                <a:solidFill>
                  <a:srgbClr val="636466"/>
                </a:solidFill>
                <a:latin typeface="Calibri" panose="020F0502020204030204" pitchFamily="34" charset="0"/>
              </a:rPr>
              <a:t> </a:t>
            </a:r>
          </a:p>
          <a:p>
            <a:pPr algn="ctr" fontAlgn="base"/>
            <a:r>
              <a:rPr lang="en-US" sz="2000" dirty="0">
                <a:solidFill>
                  <a:srgbClr val="636466"/>
                </a:solidFill>
                <a:latin typeface="Calibri" panose="020F0502020204030204" pitchFamily="34" charset="0"/>
              </a:rPr>
              <a:t>and consider the form and function of this design. </a:t>
            </a:r>
          </a:p>
        </p:txBody>
      </p:sp>
      <p:pic>
        <p:nvPicPr>
          <p:cNvPr id="6" name="Picture 5">
            <a:extLst>
              <a:ext uri="{FF2B5EF4-FFF2-40B4-BE49-F238E27FC236}">
                <a16:creationId xmlns:a16="http://schemas.microsoft.com/office/drawing/2014/main" id="{7D5B4E8B-98A6-4263-AAB7-C8DF72609271}"/>
              </a:ext>
            </a:extLst>
          </p:cNvPr>
          <p:cNvPicPr>
            <a:picLocks noChangeAspect="1"/>
          </p:cNvPicPr>
          <p:nvPr/>
        </p:nvPicPr>
        <p:blipFill rotWithShape="1">
          <a:blip r:embed="rId4"/>
          <a:srcRect l="83116" t="30948" r="2987" b="28776"/>
          <a:stretch/>
        </p:blipFill>
        <p:spPr>
          <a:xfrm>
            <a:off x="11115920" y="0"/>
            <a:ext cx="1076080" cy="1754326"/>
          </a:xfrm>
          <a:prstGeom prst="rect">
            <a:avLst/>
          </a:prstGeom>
        </p:spPr>
      </p:pic>
      <p:pic>
        <p:nvPicPr>
          <p:cNvPr id="3" name="Online Media 2" title="DAM Through a Different Lens: Weaver and Engineer Discuss Basket Chair">
            <a:hlinkClick r:id="" action="ppaction://media"/>
            <a:extLst>
              <a:ext uri="{FF2B5EF4-FFF2-40B4-BE49-F238E27FC236}">
                <a16:creationId xmlns:a16="http://schemas.microsoft.com/office/drawing/2014/main" id="{6A5F71DB-ABEF-4849-8FDE-B56874D3AA47}"/>
              </a:ext>
            </a:extLst>
          </p:cNvPr>
          <p:cNvPicPr>
            <a:picLocks noRot="1" noChangeAspect="1"/>
          </p:cNvPicPr>
          <p:nvPr>
            <a:videoFile r:link="rId1"/>
          </p:nvPr>
        </p:nvPicPr>
        <p:blipFill>
          <a:blip r:embed="rId5"/>
          <a:stretch>
            <a:fillRect/>
          </a:stretch>
        </p:blipFill>
        <p:spPr>
          <a:xfrm>
            <a:off x="2212713" y="2018211"/>
            <a:ext cx="8128000" cy="4572000"/>
          </a:xfrm>
          <a:prstGeom prst="rect">
            <a:avLst/>
          </a:prstGeom>
        </p:spPr>
      </p:pic>
    </p:spTree>
    <p:extLst>
      <p:ext uri="{BB962C8B-B14F-4D97-AF65-F5344CB8AC3E}">
        <p14:creationId xmlns:p14="http://schemas.microsoft.com/office/powerpoint/2010/main" val="126624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C12260-3BC6-4B01-A32A-F54314407252}"/>
              </a:ext>
            </a:extLst>
          </p:cNvPr>
          <p:cNvSpPr/>
          <p:nvPr/>
        </p:nvSpPr>
        <p:spPr>
          <a:xfrm>
            <a:off x="2710297" y="268659"/>
            <a:ext cx="5934702" cy="523220"/>
          </a:xfrm>
          <a:prstGeom prst="rect">
            <a:avLst/>
          </a:prstGeom>
        </p:spPr>
        <p:txBody>
          <a:bodyPr wrap="none">
            <a:spAutoFit/>
          </a:bodyPr>
          <a:lstStyle/>
          <a:p>
            <a:pPr fontAlgn="base"/>
            <a:r>
              <a:rPr lang="en-US" sz="2800" b="1" dirty="0">
                <a:solidFill>
                  <a:srgbClr val="C2AD7E"/>
                </a:solidFill>
                <a:latin typeface="Calibri" panose="020F0502020204030204" pitchFamily="34" charset="0"/>
              </a:rPr>
              <a:t>Conversation Questions for the Video:</a:t>
            </a:r>
            <a:r>
              <a:rPr lang="en-US" sz="2800" dirty="0">
                <a:solidFill>
                  <a:srgbClr val="C2AD7E"/>
                </a:solidFill>
                <a:latin typeface="Calibri" panose="020F0502020204030204" pitchFamily="34" charset="0"/>
              </a:rPr>
              <a:t> </a:t>
            </a:r>
          </a:p>
        </p:txBody>
      </p:sp>
      <p:sp>
        <p:nvSpPr>
          <p:cNvPr id="4" name="Rectangle 3">
            <a:extLst>
              <a:ext uri="{FF2B5EF4-FFF2-40B4-BE49-F238E27FC236}">
                <a16:creationId xmlns:a16="http://schemas.microsoft.com/office/drawing/2014/main" id="{320F0321-EBF7-41E5-BA5B-41A01CF00720}"/>
              </a:ext>
            </a:extLst>
          </p:cNvPr>
          <p:cNvSpPr/>
          <p:nvPr/>
        </p:nvSpPr>
        <p:spPr>
          <a:xfrm>
            <a:off x="1258818" y="989029"/>
            <a:ext cx="2604654" cy="646331"/>
          </a:xfrm>
          <a:prstGeom prst="rect">
            <a:avLst/>
          </a:prstGeom>
        </p:spPr>
        <p:txBody>
          <a:bodyPr wrap="square">
            <a:spAutoFit/>
          </a:bodyPr>
          <a:lstStyle/>
          <a:p>
            <a:pPr lvl="0" algn="ctr"/>
            <a:r>
              <a:rPr lang="en-US" dirty="0">
                <a:solidFill>
                  <a:srgbClr val="636466"/>
                </a:solidFill>
                <a:latin typeface="Calibri" panose="020F0502020204030204" pitchFamily="34" charset="0"/>
              </a:rPr>
              <a:t>What makes the </a:t>
            </a:r>
            <a:r>
              <a:rPr lang="en-US" i="1" dirty="0">
                <a:solidFill>
                  <a:srgbClr val="636466"/>
                </a:solidFill>
                <a:latin typeface="Calibri" panose="020F0502020204030204" pitchFamily="34" charset="0"/>
              </a:rPr>
              <a:t>Basket Chair</a:t>
            </a:r>
            <a:r>
              <a:rPr lang="en-US" dirty="0">
                <a:solidFill>
                  <a:srgbClr val="636466"/>
                </a:solidFill>
                <a:latin typeface="Calibri" panose="020F0502020204030204" pitchFamily="34" charset="0"/>
              </a:rPr>
              <a:t> unique? </a:t>
            </a:r>
          </a:p>
        </p:txBody>
      </p:sp>
      <p:sp>
        <p:nvSpPr>
          <p:cNvPr id="5" name="Rectangle 4">
            <a:extLst>
              <a:ext uri="{FF2B5EF4-FFF2-40B4-BE49-F238E27FC236}">
                <a16:creationId xmlns:a16="http://schemas.microsoft.com/office/drawing/2014/main" id="{7F5E2732-FE25-4260-B1EB-9C140336CE6F}"/>
              </a:ext>
            </a:extLst>
          </p:cNvPr>
          <p:cNvSpPr/>
          <p:nvPr/>
        </p:nvSpPr>
        <p:spPr>
          <a:xfrm>
            <a:off x="8013067" y="989029"/>
            <a:ext cx="2930368" cy="646331"/>
          </a:xfrm>
          <a:prstGeom prst="rect">
            <a:avLst/>
          </a:prstGeom>
        </p:spPr>
        <p:txBody>
          <a:bodyPr wrap="square">
            <a:spAutoFit/>
          </a:bodyPr>
          <a:lstStyle/>
          <a:p>
            <a:pPr lvl="0" algn="ctr"/>
            <a:r>
              <a:rPr lang="en-US" dirty="0">
                <a:solidFill>
                  <a:srgbClr val="636466"/>
                </a:solidFill>
                <a:latin typeface="Calibri" panose="020F0502020204030204" pitchFamily="34" charset="0"/>
              </a:rPr>
              <a:t>What connects the </a:t>
            </a:r>
            <a:r>
              <a:rPr lang="en-US" i="1" dirty="0">
                <a:solidFill>
                  <a:srgbClr val="636466"/>
                </a:solidFill>
                <a:latin typeface="Calibri" panose="020F0502020204030204" pitchFamily="34" charset="0"/>
              </a:rPr>
              <a:t>Basket Chair</a:t>
            </a:r>
            <a:r>
              <a:rPr lang="en-US" dirty="0">
                <a:solidFill>
                  <a:srgbClr val="636466"/>
                </a:solidFill>
                <a:latin typeface="Calibri" panose="020F0502020204030204" pitchFamily="34" charset="0"/>
              </a:rPr>
              <a:t> to Japanese culture?</a:t>
            </a:r>
          </a:p>
        </p:txBody>
      </p:sp>
      <p:sp>
        <p:nvSpPr>
          <p:cNvPr id="6" name="Rectangle 5">
            <a:extLst>
              <a:ext uri="{FF2B5EF4-FFF2-40B4-BE49-F238E27FC236}">
                <a16:creationId xmlns:a16="http://schemas.microsoft.com/office/drawing/2014/main" id="{2763D3EE-4CD0-4E18-B8A0-4B237CB01269}"/>
              </a:ext>
            </a:extLst>
          </p:cNvPr>
          <p:cNvSpPr/>
          <p:nvPr/>
        </p:nvSpPr>
        <p:spPr>
          <a:xfrm>
            <a:off x="4350849" y="2474649"/>
            <a:ext cx="3378631" cy="923330"/>
          </a:xfrm>
          <a:prstGeom prst="rect">
            <a:avLst/>
          </a:prstGeom>
        </p:spPr>
        <p:txBody>
          <a:bodyPr wrap="square">
            <a:spAutoFit/>
          </a:bodyPr>
          <a:lstStyle/>
          <a:p>
            <a:pPr lvl="0" algn="ctr"/>
            <a:r>
              <a:rPr lang="en-US" dirty="0">
                <a:solidFill>
                  <a:srgbClr val="636466"/>
                </a:solidFill>
                <a:latin typeface="Calibri" panose="020F0502020204030204" pitchFamily="34" charset="0"/>
              </a:rPr>
              <a:t>What materials is this chair made of? Why might the designers have chosen these materials? </a:t>
            </a:r>
          </a:p>
        </p:txBody>
      </p:sp>
      <p:pic>
        <p:nvPicPr>
          <p:cNvPr id="7" name="Picture 6">
            <a:extLst>
              <a:ext uri="{FF2B5EF4-FFF2-40B4-BE49-F238E27FC236}">
                <a16:creationId xmlns:a16="http://schemas.microsoft.com/office/drawing/2014/main" id="{57D62E47-3E6D-4845-8EB8-01A3058FB8F4}"/>
              </a:ext>
            </a:extLst>
          </p:cNvPr>
          <p:cNvPicPr>
            <a:picLocks noChangeAspect="1"/>
          </p:cNvPicPr>
          <p:nvPr/>
        </p:nvPicPr>
        <p:blipFill rotWithShape="1">
          <a:blip r:embed="rId2"/>
          <a:srcRect l="83116" t="30948" r="2987" b="28776"/>
          <a:stretch/>
        </p:blipFill>
        <p:spPr>
          <a:xfrm>
            <a:off x="11115920" y="0"/>
            <a:ext cx="1076080" cy="1754326"/>
          </a:xfrm>
          <a:prstGeom prst="rect">
            <a:avLst/>
          </a:prstGeom>
          <a:ln>
            <a:solidFill>
              <a:schemeClr val="bg1"/>
            </a:solidFill>
          </a:ln>
        </p:spPr>
      </p:pic>
      <p:sp>
        <p:nvSpPr>
          <p:cNvPr id="8" name="Rectangle 7">
            <a:extLst>
              <a:ext uri="{FF2B5EF4-FFF2-40B4-BE49-F238E27FC236}">
                <a16:creationId xmlns:a16="http://schemas.microsoft.com/office/drawing/2014/main" id="{8B0C5DD6-22DA-4F39-A0E6-E5EF67C35413}"/>
              </a:ext>
            </a:extLst>
          </p:cNvPr>
          <p:cNvSpPr/>
          <p:nvPr/>
        </p:nvSpPr>
        <p:spPr>
          <a:xfrm>
            <a:off x="8038668" y="4351220"/>
            <a:ext cx="2879166" cy="646331"/>
          </a:xfrm>
          <a:prstGeom prst="rect">
            <a:avLst/>
          </a:prstGeom>
        </p:spPr>
        <p:txBody>
          <a:bodyPr wrap="square">
            <a:spAutoFit/>
          </a:bodyPr>
          <a:lstStyle/>
          <a:p>
            <a:pPr lvl="0" algn="ctr"/>
            <a:r>
              <a:rPr lang="en-US" dirty="0">
                <a:solidFill>
                  <a:srgbClr val="636466"/>
                </a:solidFill>
                <a:latin typeface="Calibri" panose="020F0502020204030204" pitchFamily="34" charset="0"/>
              </a:rPr>
              <a:t>What influenced the form (shape) of this chair?  </a:t>
            </a:r>
          </a:p>
        </p:txBody>
      </p:sp>
      <p:sp>
        <p:nvSpPr>
          <p:cNvPr id="9" name="Rectangle 8">
            <a:extLst>
              <a:ext uri="{FF2B5EF4-FFF2-40B4-BE49-F238E27FC236}">
                <a16:creationId xmlns:a16="http://schemas.microsoft.com/office/drawing/2014/main" id="{6D66E080-4BCD-4092-9ED1-100875765FDD}"/>
              </a:ext>
            </a:extLst>
          </p:cNvPr>
          <p:cNvSpPr/>
          <p:nvPr/>
        </p:nvSpPr>
        <p:spPr>
          <a:xfrm>
            <a:off x="950186" y="3619476"/>
            <a:ext cx="3279152" cy="1477328"/>
          </a:xfrm>
          <a:prstGeom prst="rect">
            <a:avLst/>
          </a:prstGeom>
        </p:spPr>
        <p:txBody>
          <a:bodyPr wrap="square">
            <a:spAutoFit/>
          </a:bodyPr>
          <a:lstStyle/>
          <a:p>
            <a:pPr lvl="0" algn="ctr"/>
            <a:r>
              <a:rPr lang="en-US" dirty="0">
                <a:solidFill>
                  <a:srgbClr val="636466"/>
                </a:solidFill>
                <a:latin typeface="Calibri" panose="020F0502020204030204" pitchFamily="34" charset="0"/>
              </a:rPr>
              <a:t>What kind of problem does weaving the bamboo in this chair solve? Or how does weaving the bamboo in this chair solve a problem or need?</a:t>
            </a:r>
          </a:p>
        </p:txBody>
      </p:sp>
      <p:sp>
        <p:nvSpPr>
          <p:cNvPr id="12" name="Rectangle: Rounded Corners 11">
            <a:extLst>
              <a:ext uri="{FF2B5EF4-FFF2-40B4-BE49-F238E27FC236}">
                <a16:creationId xmlns:a16="http://schemas.microsoft.com/office/drawing/2014/main" id="{806148C7-D5CA-44B2-9911-1986608B41A4}"/>
              </a:ext>
            </a:extLst>
          </p:cNvPr>
          <p:cNvSpPr/>
          <p:nvPr/>
        </p:nvSpPr>
        <p:spPr>
          <a:xfrm>
            <a:off x="4350849" y="3413548"/>
            <a:ext cx="3378631" cy="1669942"/>
          </a:xfrm>
          <a:prstGeom prst="round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34D27C4-34C4-471D-9DA0-E32B4117F413}"/>
              </a:ext>
            </a:extLst>
          </p:cNvPr>
          <p:cNvSpPr/>
          <p:nvPr/>
        </p:nvSpPr>
        <p:spPr>
          <a:xfrm>
            <a:off x="900447" y="5083489"/>
            <a:ext cx="3378631" cy="1669942"/>
          </a:xfrm>
          <a:prstGeom prst="round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DC8E526-B35A-44F2-B44C-8F24203CCC52}"/>
              </a:ext>
            </a:extLst>
          </p:cNvPr>
          <p:cNvSpPr/>
          <p:nvPr/>
        </p:nvSpPr>
        <p:spPr>
          <a:xfrm>
            <a:off x="869450" y="1635360"/>
            <a:ext cx="3378631" cy="1669942"/>
          </a:xfrm>
          <a:prstGeom prst="round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D03D899-5C6A-45AB-AC2F-E7C526941F00}"/>
              </a:ext>
            </a:extLst>
          </p:cNvPr>
          <p:cNvSpPr/>
          <p:nvPr/>
        </p:nvSpPr>
        <p:spPr>
          <a:xfrm>
            <a:off x="7788938" y="5083489"/>
            <a:ext cx="3378631" cy="1669942"/>
          </a:xfrm>
          <a:prstGeom prst="round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4F24F5F8-27C0-46A5-91A9-BB11F6F2677B}"/>
              </a:ext>
            </a:extLst>
          </p:cNvPr>
          <p:cNvSpPr/>
          <p:nvPr/>
        </p:nvSpPr>
        <p:spPr>
          <a:xfrm>
            <a:off x="7788936" y="1635360"/>
            <a:ext cx="3378631" cy="1669942"/>
          </a:xfrm>
          <a:prstGeom prst="roundRect">
            <a:avLst/>
          </a:prstGeom>
          <a:solidFill>
            <a:srgbClr val="019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29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246603-036A-4679-BD4A-37037319B6A5}"/>
              </a:ext>
            </a:extLst>
          </p:cNvPr>
          <p:cNvPicPr>
            <a:picLocks noChangeAspect="1"/>
          </p:cNvPicPr>
          <p:nvPr/>
        </p:nvPicPr>
        <p:blipFill rotWithShape="1">
          <a:blip r:embed="rId3"/>
          <a:srcRect t="35255" r="77881" b="55028"/>
          <a:stretch/>
        </p:blipFill>
        <p:spPr>
          <a:xfrm>
            <a:off x="9495295" y="6185701"/>
            <a:ext cx="2696705" cy="666427"/>
          </a:xfrm>
          <a:prstGeom prst="rect">
            <a:avLst/>
          </a:prstGeom>
        </p:spPr>
      </p:pic>
      <p:pic>
        <p:nvPicPr>
          <p:cNvPr id="4" name="Picture 3">
            <a:extLst>
              <a:ext uri="{FF2B5EF4-FFF2-40B4-BE49-F238E27FC236}">
                <a16:creationId xmlns:a16="http://schemas.microsoft.com/office/drawing/2014/main" id="{92825828-5151-4F81-88ED-E2F192C4E8DE}"/>
              </a:ext>
            </a:extLst>
          </p:cNvPr>
          <p:cNvPicPr>
            <a:picLocks noChangeAspect="1"/>
          </p:cNvPicPr>
          <p:nvPr/>
        </p:nvPicPr>
        <p:blipFill rotWithShape="1">
          <a:blip r:embed="rId3"/>
          <a:srcRect l="31398" t="46780" r="45721" b="37401"/>
          <a:stretch/>
        </p:blipFill>
        <p:spPr>
          <a:xfrm>
            <a:off x="4508182" y="4219568"/>
            <a:ext cx="2789696" cy="1084883"/>
          </a:xfrm>
          <a:prstGeom prst="rect">
            <a:avLst/>
          </a:prstGeom>
        </p:spPr>
      </p:pic>
      <p:sp>
        <p:nvSpPr>
          <p:cNvPr id="2" name="Rectangle 1">
            <a:extLst>
              <a:ext uri="{FF2B5EF4-FFF2-40B4-BE49-F238E27FC236}">
                <a16:creationId xmlns:a16="http://schemas.microsoft.com/office/drawing/2014/main" id="{F44B7AF6-019E-4D94-BE54-2963AB4023A3}"/>
              </a:ext>
            </a:extLst>
          </p:cNvPr>
          <p:cNvSpPr/>
          <p:nvPr/>
        </p:nvSpPr>
        <p:spPr>
          <a:xfrm>
            <a:off x="4524405" y="862314"/>
            <a:ext cx="6990835" cy="3477875"/>
          </a:xfrm>
          <a:prstGeom prst="rect">
            <a:avLst/>
          </a:prstGeom>
        </p:spPr>
        <p:txBody>
          <a:bodyPr wrap="square">
            <a:spAutoFit/>
          </a:bodyPr>
          <a:lstStyle/>
          <a:p>
            <a:r>
              <a:rPr lang="en-US" sz="2000" dirty="0">
                <a:solidFill>
                  <a:srgbClr val="004B5B"/>
                </a:solidFill>
                <a:latin typeface="Calibri" panose="020F0502020204030204" pitchFamily="34" charset="0"/>
              </a:rPr>
              <a:t>Collaboration between</a:t>
            </a:r>
            <a:r>
              <a:rPr lang="en-US" sz="2000" b="1" dirty="0">
                <a:solidFill>
                  <a:srgbClr val="004B5B"/>
                </a:solidFill>
                <a:latin typeface="Calibri" panose="020F0502020204030204" pitchFamily="34" charset="0"/>
              </a:rPr>
              <a:t> </a:t>
            </a:r>
            <a:r>
              <a:rPr lang="en-US" sz="2000" dirty="0">
                <a:solidFill>
                  <a:srgbClr val="004B5B"/>
                </a:solidFill>
                <a:latin typeface="Calibri" panose="020F0502020204030204" pitchFamily="34" charset="0"/>
              </a:rPr>
              <a:t>Isamu Noguchi (a Japanese-American sculptor) </a:t>
            </a:r>
          </a:p>
          <a:p>
            <a:r>
              <a:rPr lang="en-US" sz="2000" dirty="0">
                <a:solidFill>
                  <a:srgbClr val="004B5B"/>
                </a:solidFill>
                <a:latin typeface="Calibri" panose="020F0502020204030204" pitchFamily="34" charset="0"/>
              </a:rPr>
              <a:t>and Isamu </a:t>
            </a:r>
            <a:r>
              <a:rPr lang="en-US" sz="2000" dirty="0" err="1">
                <a:solidFill>
                  <a:srgbClr val="004B5B"/>
                </a:solidFill>
                <a:latin typeface="Calibri" panose="020F0502020204030204" pitchFamily="34" charset="0"/>
              </a:rPr>
              <a:t>Kenmochi</a:t>
            </a:r>
            <a:r>
              <a:rPr lang="en-US" sz="2000" dirty="0">
                <a:solidFill>
                  <a:srgbClr val="004B5B"/>
                </a:solidFill>
                <a:latin typeface="Calibri" panose="020F0502020204030204" pitchFamily="34" charset="0"/>
              </a:rPr>
              <a:t> (a Japanese industrial designer)</a:t>
            </a:r>
          </a:p>
          <a:p>
            <a:r>
              <a:rPr lang="en-US" sz="2000" dirty="0">
                <a:solidFill>
                  <a:srgbClr val="004B5B"/>
                </a:solidFill>
                <a:latin typeface="Calibri" panose="020F0502020204030204" pitchFamily="34" charset="0"/>
              </a:rPr>
              <a:t> </a:t>
            </a:r>
          </a:p>
          <a:p>
            <a:r>
              <a:rPr lang="en-US" sz="2000" dirty="0">
                <a:solidFill>
                  <a:srgbClr val="004B5B"/>
                </a:solidFill>
                <a:latin typeface="Calibri" panose="020F0502020204030204" pitchFamily="34" charset="0"/>
              </a:rPr>
              <a:t>Their goals:</a:t>
            </a:r>
          </a:p>
          <a:p>
            <a:pPr marL="342900" lvl="0" indent="-342900">
              <a:buFont typeface="Arial" panose="020B0604020202020204" pitchFamily="34" charset="0"/>
              <a:buChar char="•"/>
            </a:pPr>
            <a:r>
              <a:rPr lang="en-US" sz="2000" dirty="0">
                <a:solidFill>
                  <a:srgbClr val="004B5B"/>
                </a:solidFill>
                <a:latin typeface="Calibri" panose="020F0502020204030204" pitchFamily="34" charset="0"/>
              </a:rPr>
              <a:t>Create a universally functional object that builds upon the rich traditions of tatami mats</a:t>
            </a:r>
          </a:p>
          <a:p>
            <a:pPr marL="342900" lvl="0" indent="-342900">
              <a:buFont typeface="Arial" panose="020B0604020202020204" pitchFamily="34" charset="0"/>
              <a:buChar char="•"/>
            </a:pPr>
            <a:r>
              <a:rPr lang="en-US" sz="2000" dirty="0">
                <a:solidFill>
                  <a:srgbClr val="004B5B"/>
                </a:solidFill>
                <a:latin typeface="Calibri" panose="020F0502020204030204" pitchFamily="34" charset="0"/>
              </a:rPr>
              <a:t>Combine Western and Japanese modernist aesthetics (look)</a:t>
            </a:r>
          </a:p>
          <a:p>
            <a:pPr marL="342900" lvl="0" indent="-342900">
              <a:buFont typeface="Arial" panose="020B0604020202020204" pitchFamily="34" charset="0"/>
              <a:buChar char="•"/>
            </a:pPr>
            <a:r>
              <a:rPr lang="en-US" sz="2000" dirty="0">
                <a:solidFill>
                  <a:srgbClr val="004B5B"/>
                </a:solidFill>
                <a:latin typeface="Calibri" panose="020F0502020204030204" pitchFamily="34" charset="0"/>
              </a:rPr>
              <a:t>Incorporate the beauty of simplicity</a:t>
            </a:r>
          </a:p>
          <a:p>
            <a:pPr marL="342900" indent="-342900">
              <a:buFont typeface="Arial" panose="020B0604020202020204" pitchFamily="34" charset="0"/>
              <a:buChar char="•"/>
            </a:pPr>
            <a:r>
              <a:rPr lang="en-US" sz="2000" dirty="0">
                <a:solidFill>
                  <a:srgbClr val="004B5B"/>
                </a:solidFill>
                <a:latin typeface="Calibri" panose="020F0502020204030204" pitchFamily="34" charset="0"/>
              </a:rPr>
              <a:t>Ground the object in appreciation and knowledge of natural materials</a:t>
            </a:r>
            <a:endParaRPr lang="en-US" sz="2000" b="0" i="0" dirty="0">
              <a:solidFill>
                <a:srgbClr val="004B5B"/>
              </a:solidFill>
              <a:effectLst/>
              <a:latin typeface="Calibri" panose="020F0502020204030204" pitchFamily="34" charset="0"/>
            </a:endParaRPr>
          </a:p>
        </p:txBody>
      </p:sp>
      <p:pic>
        <p:nvPicPr>
          <p:cNvPr id="16" name="Picture 15" descr="A picture containing seat, furniture, sofa&#10;&#10;Description automatically generated">
            <a:extLst>
              <a:ext uri="{FF2B5EF4-FFF2-40B4-BE49-F238E27FC236}">
                <a16:creationId xmlns:a16="http://schemas.microsoft.com/office/drawing/2014/main" id="{3555D145-FD24-4437-BD94-65116530F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27" y="1001878"/>
            <a:ext cx="3868366" cy="5328328"/>
          </a:xfrm>
          <a:prstGeom prst="rect">
            <a:avLst/>
          </a:prstGeom>
        </p:spPr>
      </p:pic>
      <p:sp>
        <p:nvSpPr>
          <p:cNvPr id="3" name="Rectangle 2">
            <a:extLst>
              <a:ext uri="{FF2B5EF4-FFF2-40B4-BE49-F238E27FC236}">
                <a16:creationId xmlns:a16="http://schemas.microsoft.com/office/drawing/2014/main" id="{6FFFCF93-EFE2-4514-A5ED-633C86CE054C}"/>
              </a:ext>
            </a:extLst>
          </p:cNvPr>
          <p:cNvSpPr/>
          <p:nvPr/>
        </p:nvSpPr>
        <p:spPr>
          <a:xfrm>
            <a:off x="7414290" y="4219568"/>
            <a:ext cx="4909135" cy="1665712"/>
          </a:xfrm>
          <a:prstGeom prst="rect">
            <a:avLst/>
          </a:prstGeom>
        </p:spPr>
        <p:txBody>
          <a:bodyPr wrap="square">
            <a:spAutoFit/>
          </a:bodyPr>
          <a:lstStyle/>
          <a:p>
            <a:pPr algn="ctr">
              <a:lnSpc>
                <a:spcPct val="107000"/>
              </a:lnSpc>
              <a:spcAft>
                <a:spcPts val="800"/>
              </a:spcAft>
            </a:pPr>
            <a:r>
              <a:rPr lang="en-US" sz="2400" dirty="0">
                <a:solidFill>
                  <a:srgbClr val="636466"/>
                </a:solidFill>
                <a:latin typeface="Calibri" panose="020F0502020204030204" pitchFamily="34" charset="0"/>
                <a:ea typeface="Calibri" panose="020F0502020204030204" pitchFamily="34" charset="0"/>
                <a:cs typeface="Times New Roman" panose="02020603050405020304" pitchFamily="18" charset="0"/>
              </a:rPr>
              <a:t>Dig Deeper</a:t>
            </a:r>
          </a:p>
          <a:p>
            <a:pPr marL="457200" marR="0">
              <a:lnSpc>
                <a:spcPct val="107000"/>
              </a:lnSpc>
              <a:spcBef>
                <a:spcPts val="0"/>
              </a:spcBef>
              <a:spcAft>
                <a:spcPts val="800"/>
              </a:spcAft>
            </a:pPr>
            <a:r>
              <a:rPr lang="en-US" u="sng" dirty="0">
                <a:solidFill>
                  <a:srgbClr val="636466"/>
                </a:solidFill>
                <a:latin typeface="Calibri" panose="020F0502020204030204" pitchFamily="34" charset="0"/>
                <a:ea typeface="Calibri" panose="020F0502020204030204" pitchFamily="34" charset="0"/>
                <a:cs typeface="Times New Roman" panose="02020603050405020304" pitchFamily="18" charset="0"/>
                <a:hlinkClick r:id="rId5"/>
              </a:rPr>
              <a:t>- Learn more about tatami mats</a:t>
            </a:r>
            <a:endPar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hlinkClick r:id="rId6"/>
              </a:rPr>
              <a:t>- Learn more about Isamu Noguchi </a:t>
            </a:r>
            <a:endPar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hlinkClick r:id="rId7"/>
              </a:rPr>
              <a:t>Learn more about Isamu </a:t>
            </a:r>
            <a:r>
              <a:rPr lang="en-US" dirty="0" err="1">
                <a:solidFill>
                  <a:srgbClr val="636466"/>
                </a:solidFill>
                <a:latin typeface="Calibri" panose="020F0502020204030204" pitchFamily="34" charset="0"/>
                <a:ea typeface="Calibri" panose="020F0502020204030204" pitchFamily="34" charset="0"/>
                <a:cs typeface="Times New Roman" panose="02020603050405020304" pitchFamily="18" charset="0"/>
                <a:hlinkClick r:id="rId7"/>
              </a:rPr>
              <a:t>Kenmochi</a:t>
            </a:r>
            <a:r>
              <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hlinkClick r:id="rId7"/>
              </a:rPr>
              <a:t> </a:t>
            </a:r>
            <a:endParaRPr lang="en-US" dirty="0">
              <a:solidFill>
                <a:srgbClr val="636466"/>
              </a:solidFill>
              <a:latin typeface="Calibri" panose="020F0502020204030204" pitchFamily="34" charset="0"/>
            </a:endParaRPr>
          </a:p>
        </p:txBody>
      </p:sp>
      <p:pic>
        <p:nvPicPr>
          <p:cNvPr id="7" name="Picture 6">
            <a:extLst>
              <a:ext uri="{FF2B5EF4-FFF2-40B4-BE49-F238E27FC236}">
                <a16:creationId xmlns:a16="http://schemas.microsoft.com/office/drawing/2014/main" id="{6CC6B256-3BBF-4984-B86B-3D881770C84F}"/>
              </a:ext>
            </a:extLst>
          </p:cNvPr>
          <p:cNvPicPr>
            <a:picLocks noChangeAspect="1"/>
          </p:cNvPicPr>
          <p:nvPr/>
        </p:nvPicPr>
        <p:blipFill rotWithShape="1">
          <a:blip r:embed="rId8"/>
          <a:srcRect l="83116" t="30948" r="2987" b="28776"/>
          <a:stretch/>
        </p:blipFill>
        <p:spPr>
          <a:xfrm>
            <a:off x="11115920" y="0"/>
            <a:ext cx="1076080" cy="1754326"/>
          </a:xfrm>
          <a:prstGeom prst="rect">
            <a:avLst/>
          </a:prstGeom>
          <a:ln>
            <a:solidFill>
              <a:schemeClr val="bg1"/>
            </a:solidFill>
          </a:ln>
        </p:spPr>
      </p:pic>
      <p:sp>
        <p:nvSpPr>
          <p:cNvPr id="6" name="Rectangle 5">
            <a:extLst>
              <a:ext uri="{FF2B5EF4-FFF2-40B4-BE49-F238E27FC236}">
                <a16:creationId xmlns:a16="http://schemas.microsoft.com/office/drawing/2014/main" id="{659121BC-05A9-448A-A26C-BC245D0E72FA}"/>
              </a:ext>
            </a:extLst>
          </p:cNvPr>
          <p:cNvSpPr/>
          <p:nvPr/>
        </p:nvSpPr>
        <p:spPr>
          <a:xfrm>
            <a:off x="388877" y="292388"/>
            <a:ext cx="5293629" cy="584775"/>
          </a:xfrm>
          <a:prstGeom prst="rect">
            <a:avLst/>
          </a:prstGeom>
        </p:spPr>
        <p:txBody>
          <a:bodyPr wrap="none">
            <a:spAutoFit/>
          </a:bodyPr>
          <a:lstStyle/>
          <a:p>
            <a:pPr fontAlgn="base"/>
            <a:r>
              <a:rPr lang="en-US" sz="3200" b="1" dirty="0">
                <a:solidFill>
                  <a:srgbClr val="01919C"/>
                </a:solidFill>
                <a:latin typeface="Calibri" panose="020F0502020204030204" pitchFamily="34" charset="0"/>
              </a:rPr>
              <a:t>Learn More About This Object</a:t>
            </a:r>
            <a:endParaRPr lang="en-US" sz="3200" dirty="0">
              <a:solidFill>
                <a:srgbClr val="01919C"/>
              </a:solidFill>
              <a:latin typeface="Calibri" panose="020F0502020204030204" pitchFamily="34" charset="0"/>
            </a:endParaRPr>
          </a:p>
        </p:txBody>
      </p:sp>
      <p:sp>
        <p:nvSpPr>
          <p:cNvPr id="9" name="Rectangle 8">
            <a:extLst>
              <a:ext uri="{FF2B5EF4-FFF2-40B4-BE49-F238E27FC236}">
                <a16:creationId xmlns:a16="http://schemas.microsoft.com/office/drawing/2014/main" id="{8F1DDE96-EA19-45AE-B6BD-BF6ECC36B16C}"/>
              </a:ext>
            </a:extLst>
          </p:cNvPr>
          <p:cNvSpPr/>
          <p:nvPr/>
        </p:nvSpPr>
        <p:spPr>
          <a:xfrm>
            <a:off x="457143" y="6342338"/>
            <a:ext cx="4192554" cy="461665"/>
          </a:xfrm>
          <a:prstGeom prst="rect">
            <a:avLst/>
          </a:prstGeom>
        </p:spPr>
        <p:txBody>
          <a:bodyPr wrap="square">
            <a:spAutoFit/>
          </a:bodyPr>
          <a:lstStyle/>
          <a:p>
            <a:r>
              <a:rPr lang="en-US" sz="800" dirty="0">
                <a:latin typeface="Calibri" panose="020F0502020204030204" pitchFamily="34" charset="0"/>
              </a:rPr>
              <a:t>Isamu Noguchi and Isamu </a:t>
            </a:r>
            <a:r>
              <a:rPr lang="en-US" sz="800" dirty="0" err="1">
                <a:latin typeface="Calibri" panose="020F0502020204030204" pitchFamily="34" charset="0"/>
              </a:rPr>
              <a:t>Kenmochi</a:t>
            </a:r>
            <a:r>
              <a:rPr lang="en-US" sz="800" dirty="0">
                <a:latin typeface="Calibri" panose="020F0502020204030204" pitchFamily="34" charset="0"/>
              </a:rPr>
              <a:t>, </a:t>
            </a:r>
            <a:r>
              <a:rPr lang="en-US" sz="800" b="1" dirty="0">
                <a:latin typeface="Calibri" panose="020F0502020204030204" pitchFamily="34" charset="0"/>
              </a:rPr>
              <a:t>Basket Chair</a:t>
            </a:r>
            <a:r>
              <a:rPr lang="en-US" sz="800" dirty="0">
                <a:latin typeface="Calibri" panose="020F0502020204030204" pitchFamily="34" charset="0"/>
              </a:rPr>
              <a:t>, 1950, produced 2008.</a:t>
            </a:r>
          </a:p>
          <a:p>
            <a:r>
              <a:rPr lang="en-US" sz="800" dirty="0">
                <a:latin typeface="Calibri" panose="020F0502020204030204" pitchFamily="34" charset="0"/>
              </a:rPr>
              <a:t>Bamboo, wood, and iron; 28 ⅞ x 34 1/2 x 30 in. Lutz Bamboo Collection at the</a:t>
            </a:r>
          </a:p>
          <a:p>
            <a:r>
              <a:rPr lang="en-US" sz="800" dirty="0">
                <a:latin typeface="Calibri" panose="020F0502020204030204" pitchFamily="34" charset="0"/>
              </a:rPr>
              <a:t>Denver Art Museum: Gift of Adelle Lutz in honor of Ronald Otsuka, 2010.406.</a:t>
            </a:r>
            <a:endParaRPr lang="en-US" dirty="0"/>
          </a:p>
        </p:txBody>
      </p:sp>
    </p:spTree>
    <p:extLst>
      <p:ext uri="{BB962C8B-B14F-4D97-AF65-F5344CB8AC3E}">
        <p14:creationId xmlns:p14="http://schemas.microsoft.com/office/powerpoint/2010/main" val="37865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51826A-CC93-4A08-B295-2AA3BA7FCA19}"/>
              </a:ext>
            </a:extLst>
          </p:cNvPr>
          <p:cNvPicPr>
            <a:picLocks noChangeAspect="1"/>
          </p:cNvPicPr>
          <p:nvPr/>
        </p:nvPicPr>
        <p:blipFill rotWithShape="1">
          <a:blip r:embed="rId3"/>
          <a:srcRect l="26210" t="29938" r="48299" b="24993"/>
          <a:stretch/>
        </p:blipFill>
        <p:spPr>
          <a:xfrm rot="20991342">
            <a:off x="1084265" y="5553411"/>
            <a:ext cx="1093389" cy="1087392"/>
          </a:xfrm>
          <a:prstGeom prst="rect">
            <a:avLst/>
          </a:prstGeom>
        </p:spPr>
      </p:pic>
      <p:sp>
        <p:nvSpPr>
          <p:cNvPr id="5" name="Rectangle 4">
            <a:extLst>
              <a:ext uri="{FF2B5EF4-FFF2-40B4-BE49-F238E27FC236}">
                <a16:creationId xmlns:a16="http://schemas.microsoft.com/office/drawing/2014/main" id="{36DAF552-21CB-4F40-820E-A04DC51613EC}"/>
              </a:ext>
            </a:extLst>
          </p:cNvPr>
          <p:cNvSpPr/>
          <p:nvPr/>
        </p:nvSpPr>
        <p:spPr>
          <a:xfrm>
            <a:off x="136634" y="87179"/>
            <a:ext cx="10979286" cy="1138773"/>
          </a:xfrm>
          <a:prstGeom prst="rect">
            <a:avLst/>
          </a:prstGeom>
        </p:spPr>
        <p:txBody>
          <a:bodyPr wrap="square">
            <a:spAutoFit/>
          </a:bodyPr>
          <a:lstStyle/>
          <a:p>
            <a:pPr fontAlgn="base"/>
            <a:r>
              <a:rPr lang="en-US" sz="4400" b="1" i="0" dirty="0">
                <a:solidFill>
                  <a:srgbClr val="636466"/>
                </a:solidFill>
                <a:effectLst/>
                <a:latin typeface="Calibri" panose="020F0502020204030204" pitchFamily="34" charset="0"/>
              </a:rPr>
              <a:t>Weaving Innovation</a:t>
            </a:r>
          </a:p>
          <a:p>
            <a:pPr fontAlgn="base"/>
            <a:r>
              <a:rPr lang="en-US" sz="2400" dirty="0">
                <a:solidFill>
                  <a:srgbClr val="676767"/>
                </a:solidFill>
                <a:latin typeface="Calibri" panose="020F0502020204030204" pitchFamily="34" charset="0"/>
              </a:rPr>
              <a:t> </a:t>
            </a:r>
            <a:endParaRPr lang="en-US" sz="2400" b="0" i="0" dirty="0">
              <a:solidFill>
                <a:srgbClr val="000000"/>
              </a:solidFill>
              <a:effectLst/>
              <a:latin typeface="Calibri" panose="020F0502020204030204" pitchFamily="34" charset="0"/>
            </a:endParaRPr>
          </a:p>
        </p:txBody>
      </p:sp>
      <p:sp>
        <p:nvSpPr>
          <p:cNvPr id="22" name="Rectangle 21">
            <a:extLst>
              <a:ext uri="{FF2B5EF4-FFF2-40B4-BE49-F238E27FC236}">
                <a16:creationId xmlns:a16="http://schemas.microsoft.com/office/drawing/2014/main" id="{3D266065-6DF3-4B15-8A7C-68670DA4F945}"/>
              </a:ext>
            </a:extLst>
          </p:cNvPr>
          <p:cNvSpPr/>
          <p:nvPr/>
        </p:nvSpPr>
        <p:spPr>
          <a:xfrm>
            <a:off x="7746124" y="3010550"/>
            <a:ext cx="4445876" cy="3847450"/>
          </a:xfrm>
          <a:prstGeom prst="rect">
            <a:avLst/>
          </a:prstGeom>
          <a:solidFill>
            <a:srgbClr val="C2AD7E"/>
          </a:solidFill>
          <a:ln w="28575">
            <a:solidFill>
              <a:srgbClr val="63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39401E6-EF26-4150-BB44-E5D35985FFB1}"/>
              </a:ext>
            </a:extLst>
          </p:cNvPr>
          <p:cNvSpPr txBox="1"/>
          <p:nvPr/>
        </p:nvSpPr>
        <p:spPr>
          <a:xfrm>
            <a:off x="7746124" y="3017764"/>
            <a:ext cx="4445876" cy="707886"/>
          </a:xfrm>
          <a:prstGeom prst="rect">
            <a:avLst/>
          </a:prstGeom>
          <a:noFill/>
        </p:spPr>
        <p:txBody>
          <a:bodyPr wrap="square" rtlCol="0">
            <a:spAutoFit/>
          </a:bodyPr>
          <a:lstStyle/>
          <a:p>
            <a:r>
              <a:rPr lang="en-US" sz="2000" dirty="0">
                <a:solidFill>
                  <a:schemeClr val="bg1"/>
                </a:solidFill>
                <a:latin typeface="Calibri" panose="020F0502020204030204" pitchFamily="34" charset="0"/>
              </a:rPr>
              <a:t>Where do you notice weaving in your world?</a:t>
            </a:r>
          </a:p>
        </p:txBody>
      </p:sp>
      <p:sp>
        <p:nvSpPr>
          <p:cNvPr id="2" name="Rectangle 1">
            <a:extLst>
              <a:ext uri="{FF2B5EF4-FFF2-40B4-BE49-F238E27FC236}">
                <a16:creationId xmlns:a16="http://schemas.microsoft.com/office/drawing/2014/main" id="{5AEED2FD-BA9C-49E8-AC89-5E7E1E85C838}"/>
              </a:ext>
            </a:extLst>
          </p:cNvPr>
          <p:cNvSpPr/>
          <p:nvPr/>
        </p:nvSpPr>
        <p:spPr>
          <a:xfrm>
            <a:off x="2461202" y="5560644"/>
            <a:ext cx="5284922" cy="1167948"/>
          </a:xfrm>
          <a:prstGeom prst="rect">
            <a:avLst/>
          </a:prstGeom>
          <a:ln w="28575">
            <a:solidFill>
              <a:srgbClr val="004B5B"/>
            </a:solidFill>
          </a:ln>
        </p:spPr>
        <p:txBody>
          <a:bodyPr wrap="square">
            <a:spAutoFit/>
          </a:bodyPr>
          <a:lstStyle/>
          <a:p>
            <a:pPr marL="457200">
              <a:lnSpc>
                <a:spcPct val="107000"/>
              </a:lnSpc>
              <a:spcAft>
                <a:spcPts val="800"/>
              </a:spcAft>
            </a:pPr>
            <a:r>
              <a:rPr lang="en-US" dirty="0">
                <a:solidFill>
                  <a:srgbClr val="636466"/>
                </a:solidFill>
                <a:latin typeface="Calibri" panose="020F0502020204030204" pitchFamily="34" charset="0"/>
                <a:ea typeface="Calibri" panose="020F0502020204030204" pitchFamily="34" charset="0"/>
                <a:cs typeface="Times New Roman" panose="02020603050405020304" pitchFamily="18" charset="0"/>
              </a:rPr>
              <a:t>Dig Deeper</a:t>
            </a:r>
            <a:endParaRPr lang="en-US" dirty="0">
              <a:solidFill>
                <a:srgbClr val="636466"/>
              </a:solidFill>
              <a:latin typeface="Calibri" panose="020F0502020204030204" pitchFamily="34" charset="0"/>
              <a:ea typeface="Calibri" panose="020F0502020204030204" pitchFamily="34" charset="0"/>
              <a:cs typeface="Calibri" panose="020F0502020204030204" pitchFamily="34" charset="0"/>
              <a:hlinkClick r:id="rId4"/>
            </a:endParaRPr>
          </a:p>
          <a:p>
            <a:pPr marL="457200" marR="0">
              <a:lnSpc>
                <a:spcPct val="107000"/>
              </a:lnSpc>
              <a:spcBef>
                <a:spcPts val="0"/>
              </a:spcBef>
              <a:spcAft>
                <a:spcPts val="800"/>
              </a:spcAft>
            </a:pPr>
            <a:r>
              <a:rPr lang="en-US" b="1" dirty="0">
                <a:solidFill>
                  <a:srgbClr val="636466"/>
                </a:solidFill>
                <a:latin typeface="Calibri" panose="020F0502020204030204" pitchFamily="34" charset="0"/>
                <a:ea typeface="Calibri" panose="020F0502020204030204" pitchFamily="34" charset="0"/>
                <a:cs typeface="Calibri" panose="020F0502020204030204" pitchFamily="34" charset="0"/>
                <a:hlinkClick r:id="rId4"/>
              </a:rPr>
              <a:t>Japanese Weaving Traditions </a:t>
            </a:r>
            <a:endParaRPr lang="en-US" b="1" dirty="0">
              <a:solidFill>
                <a:srgbClr val="636466"/>
              </a:solidFill>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800"/>
              </a:spcAft>
            </a:pPr>
            <a:r>
              <a:rPr lang="en-US" b="1" dirty="0">
                <a:solidFill>
                  <a:srgbClr val="636466"/>
                </a:solidFill>
                <a:latin typeface="Calibri" panose="020F0502020204030204" pitchFamily="34" charset="0"/>
                <a:ea typeface="Calibri" panose="020F0502020204030204" pitchFamily="34" charset="0"/>
                <a:cs typeface="Times New Roman" panose="02020603050405020304" pitchFamily="18" charset="0"/>
                <a:hlinkClick r:id="rId5"/>
              </a:rPr>
              <a:t>Bamboo: Tradition in Contemporary Form </a:t>
            </a:r>
            <a:endParaRPr lang="en-US" sz="2000" b="1" dirty="0">
              <a:solidFill>
                <a:srgbClr val="636466"/>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BFD3260-3E7D-488D-8D97-9AE8318A94A3}"/>
              </a:ext>
            </a:extLst>
          </p:cNvPr>
          <p:cNvPicPr>
            <a:picLocks noChangeAspect="1"/>
          </p:cNvPicPr>
          <p:nvPr/>
        </p:nvPicPr>
        <p:blipFill rotWithShape="1">
          <a:blip r:embed="rId6"/>
          <a:srcRect l="83116" t="30948" r="2987" b="28776"/>
          <a:stretch/>
        </p:blipFill>
        <p:spPr>
          <a:xfrm>
            <a:off x="11115920" y="0"/>
            <a:ext cx="1076080" cy="1754326"/>
          </a:xfrm>
          <a:prstGeom prst="rect">
            <a:avLst/>
          </a:prstGeom>
          <a:ln>
            <a:solidFill>
              <a:srgbClr val="636466"/>
            </a:solidFill>
          </a:ln>
        </p:spPr>
      </p:pic>
      <p:sp>
        <p:nvSpPr>
          <p:cNvPr id="3" name="Rectangle 2">
            <a:extLst>
              <a:ext uri="{FF2B5EF4-FFF2-40B4-BE49-F238E27FC236}">
                <a16:creationId xmlns:a16="http://schemas.microsoft.com/office/drawing/2014/main" id="{03361581-C261-4356-BF69-8DA5997D430C}"/>
              </a:ext>
            </a:extLst>
          </p:cNvPr>
          <p:cNvSpPr/>
          <p:nvPr/>
        </p:nvSpPr>
        <p:spPr>
          <a:xfrm>
            <a:off x="274245" y="877163"/>
            <a:ext cx="7419627" cy="5509200"/>
          </a:xfrm>
          <a:prstGeom prst="rect">
            <a:avLst/>
          </a:prstGeom>
        </p:spPr>
        <p:txBody>
          <a:bodyPr wrap="square">
            <a:spAutoFit/>
          </a:bodyPr>
          <a:lstStyle/>
          <a:p>
            <a:r>
              <a:rPr lang="en-US" sz="2200" dirty="0">
                <a:solidFill>
                  <a:srgbClr val="636466"/>
                </a:solidFill>
                <a:latin typeface="Calibri" panose="020F0502020204030204" pitchFamily="34" charset="0"/>
              </a:rPr>
              <a:t>An interesting quality of </a:t>
            </a:r>
            <a:r>
              <a:rPr lang="en-US" sz="2200" i="1" dirty="0">
                <a:solidFill>
                  <a:srgbClr val="636466"/>
                </a:solidFill>
                <a:latin typeface="Calibri" panose="020F0502020204030204" pitchFamily="34" charset="0"/>
              </a:rPr>
              <a:t>Basket Chair</a:t>
            </a:r>
            <a:r>
              <a:rPr lang="en-US" sz="2200" dirty="0">
                <a:solidFill>
                  <a:srgbClr val="636466"/>
                </a:solidFill>
                <a:latin typeface="Calibri" panose="020F0502020204030204" pitchFamily="34" charset="0"/>
              </a:rPr>
              <a:t> is that it is woven with bamboo strips. Weaving is a centuries-old art form with a rich and extensive history that continues to evolve. From a necessary household chore to a skill-driven occupation to a form of personal expression, weaving has been re-envisioned and transformed by generations of dedicated makers. Weaving is a practice that transcends cultural boundaries. Examples of different techniques and uses from cultures around the globe emphasize how the craft reflects cultural traditions.</a:t>
            </a:r>
            <a:r>
              <a:rPr lang="en-US" sz="2200" b="1" dirty="0">
                <a:solidFill>
                  <a:srgbClr val="636466"/>
                </a:solidFill>
                <a:latin typeface="Calibri" panose="020F0502020204030204" pitchFamily="34" charset="0"/>
              </a:rPr>
              <a:t> </a:t>
            </a:r>
            <a:r>
              <a:rPr lang="en-US" sz="2200" dirty="0">
                <a:solidFill>
                  <a:srgbClr val="636466"/>
                </a:solidFill>
                <a:latin typeface="Calibri" panose="020F0502020204030204" pitchFamily="34" charset="0"/>
              </a:rPr>
              <a:t>Today, contemporary artists, designers, and craftspeople are producing exciting new work drawn from the lessons of those who came before. The materials used and their varied applications make for incredibly surprising objects in an array of forms. Compare this bamboo </a:t>
            </a:r>
            <a:r>
              <a:rPr lang="en-US" sz="2200" i="1" dirty="0">
                <a:solidFill>
                  <a:srgbClr val="636466"/>
                </a:solidFill>
                <a:latin typeface="Calibri" panose="020F0502020204030204" pitchFamily="34" charset="0"/>
              </a:rPr>
              <a:t>Basket Chair </a:t>
            </a:r>
            <a:r>
              <a:rPr lang="en-US" sz="2200" dirty="0">
                <a:solidFill>
                  <a:srgbClr val="636466"/>
                </a:solidFill>
                <a:latin typeface="Calibri" panose="020F0502020204030204" pitchFamily="34" charset="0"/>
              </a:rPr>
              <a:t>to these other woven artworks (historic and contemporary) in the Denver Art Museum collection. </a:t>
            </a:r>
          </a:p>
        </p:txBody>
      </p:sp>
      <p:pic>
        <p:nvPicPr>
          <p:cNvPr id="4" name="Picture 3">
            <a:extLst>
              <a:ext uri="{FF2B5EF4-FFF2-40B4-BE49-F238E27FC236}">
                <a16:creationId xmlns:a16="http://schemas.microsoft.com/office/drawing/2014/main" id="{FE747E2C-2367-4195-B527-3EC25DB26C87}"/>
              </a:ext>
            </a:extLst>
          </p:cNvPr>
          <p:cNvPicPr>
            <a:picLocks noChangeAspect="1"/>
          </p:cNvPicPr>
          <p:nvPr/>
        </p:nvPicPr>
        <p:blipFill>
          <a:blip r:embed="rId7"/>
          <a:stretch>
            <a:fillRect/>
          </a:stretch>
        </p:blipFill>
        <p:spPr>
          <a:xfrm>
            <a:off x="7693872" y="309244"/>
            <a:ext cx="3317544" cy="2479241"/>
          </a:xfrm>
          <a:prstGeom prst="rect">
            <a:avLst/>
          </a:prstGeom>
        </p:spPr>
      </p:pic>
    </p:spTree>
    <p:extLst>
      <p:ext uri="{BB962C8B-B14F-4D97-AF65-F5344CB8AC3E}">
        <p14:creationId xmlns:p14="http://schemas.microsoft.com/office/powerpoint/2010/main" val="2002455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53B3EFA2ACD94EBBB558D9701ED29B" ma:contentTypeVersion="8" ma:contentTypeDescription="Create a new document." ma:contentTypeScope="" ma:versionID="9f29a24089e28dbf5a2deca1dbb640b8">
  <xsd:schema xmlns:xsd="http://www.w3.org/2001/XMLSchema" xmlns:xs="http://www.w3.org/2001/XMLSchema" xmlns:p="http://schemas.microsoft.com/office/2006/metadata/properties" xmlns:ns2="252d6cda-aa96-4909-bd98-652bc361b818" targetNamespace="http://schemas.microsoft.com/office/2006/metadata/properties" ma:root="true" ma:fieldsID="fe68bfba0207c3b8546feea17b8ed2c1" ns2:_="">
    <xsd:import namespace="252d6cda-aa96-4909-bd98-652bc361b8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d6cda-aa96-4909-bd98-652bc361b8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A4D7F-A4D4-4A34-8CFA-B9B697491541}">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a6b320a-b812-46b8-8f17-7ef11e6ba4cf"/>
    <ds:schemaRef ds:uri="http://www.w3.org/XML/1998/namespace"/>
    <ds:schemaRef ds:uri="http://purl.org/dc/dcmitype/"/>
  </ds:schemaRefs>
</ds:datastoreItem>
</file>

<file path=customXml/itemProps2.xml><?xml version="1.0" encoding="utf-8"?>
<ds:datastoreItem xmlns:ds="http://schemas.openxmlformats.org/officeDocument/2006/customXml" ds:itemID="{A348F5B2-E6EA-4672-971F-0BB514A63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2d6cda-aa96-4909-bd98-652bc361b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A5D2AA-21C8-4C3A-8F8B-30978B82E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TotalTime>
  <Words>2245</Words>
  <Application>Microsoft Office PowerPoint</Application>
  <PresentationFormat>Widescreen</PresentationFormat>
  <Paragraphs>217</Paragraphs>
  <Slides>16</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Richard</dc:creator>
  <cp:lastModifiedBy>Caroline Martelon</cp:lastModifiedBy>
  <cp:revision>36</cp:revision>
  <dcterms:created xsi:type="dcterms:W3CDTF">2021-01-07T01:08:11Z</dcterms:created>
  <dcterms:modified xsi:type="dcterms:W3CDTF">2021-02-10T19:18:09Z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0x0101008753B3EFA2ACD94EBBB558D9701ED29B</vt:lpwstr>
  </property>
</Properties>
</file>