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8" r:id="rId5"/>
    <p:sldId id="280" r:id="rId6"/>
    <p:sldId id="259" r:id="rId7"/>
    <p:sldId id="281" r:id="rId8"/>
    <p:sldId id="271" r:id="rId9"/>
    <p:sldId id="282" r:id="rId10"/>
    <p:sldId id="283" r:id="rId11"/>
    <p:sldId id="269" r:id="rId12"/>
    <p:sldId id="277" r:id="rId13"/>
    <p:sldId id="266"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691"/>
    <a:srgbClr val="646466"/>
    <a:srgbClr val="3F341E"/>
    <a:srgbClr val="B3B3B5"/>
    <a:srgbClr val="161616"/>
    <a:srgbClr val="C9A24B"/>
    <a:srgbClr val="D9B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245" autoAdjust="0"/>
  </p:normalViewPr>
  <p:slideViewPr>
    <p:cSldViewPr snapToGrid="0">
      <p:cViewPr varScale="1">
        <p:scale>
          <a:sx n="118" d="100"/>
          <a:sy n="118" d="100"/>
        </p:scale>
        <p:origin x="9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3F3A4-1E1D-4B7A-AFB8-C23AB2AC3029}"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n-US"/>
        </a:p>
      </dgm:t>
    </dgm:pt>
    <dgm:pt modelId="{87977ADA-1FF3-4CEF-A6B6-A486A72EF300}">
      <dgm:prSet phldrT="[Text]" custT="1"/>
      <dgm:spPr/>
      <dgm:t>
        <a:bodyPr/>
        <a:lstStyle/>
        <a:p>
          <a:endParaRPr lang="en-US" sz="1100" dirty="0">
            <a:solidFill>
              <a:srgbClr val="3F341E"/>
            </a:solidFill>
            <a:latin typeface="Calibri" panose="020F0502020204030204" pitchFamily="34" charset="0"/>
          </a:endParaRPr>
        </a:p>
        <a:p>
          <a:r>
            <a:rPr lang="en-US" sz="1100" dirty="0">
              <a:solidFill>
                <a:srgbClr val="3F341E"/>
              </a:solidFill>
              <a:latin typeface="Calibri" panose="020F0502020204030204" pitchFamily="34" charset="0"/>
            </a:rPr>
            <a:t>Think of a powerful figure and </a:t>
          </a:r>
        </a:p>
        <a:p>
          <a:r>
            <a:rPr lang="en-US" sz="1100" dirty="0">
              <a:solidFill>
                <a:srgbClr val="3F341E"/>
              </a:solidFill>
              <a:latin typeface="Calibri" panose="020F0502020204030204" pitchFamily="34" charset="0"/>
            </a:rPr>
            <a:t>write their name here:</a:t>
          </a: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dgm:t>
    </dgm:pt>
    <dgm:pt modelId="{6DEDF718-553E-4B72-A9AC-FCAF86A9D074}" type="parTrans" cxnId="{F1448761-6D6F-4C8C-B79F-A01693C12E51}">
      <dgm:prSet/>
      <dgm:spPr/>
      <dgm:t>
        <a:bodyPr/>
        <a:lstStyle/>
        <a:p>
          <a:endParaRPr lang="en-US" sz="1100">
            <a:solidFill>
              <a:srgbClr val="3F341E"/>
            </a:solidFill>
            <a:latin typeface="Mark W1G Book" panose="020B0404020201010103" pitchFamily="34" charset="0"/>
          </a:endParaRPr>
        </a:p>
      </dgm:t>
    </dgm:pt>
    <dgm:pt modelId="{4BDEE221-B645-4597-B461-76D6A83FA9BA}" type="sibTrans" cxnId="{F1448761-6D6F-4C8C-B79F-A01693C12E51}">
      <dgm:prSet/>
      <dgm:spPr/>
      <dgm:t>
        <a:bodyPr/>
        <a:lstStyle/>
        <a:p>
          <a:endParaRPr lang="en-US" sz="1100">
            <a:solidFill>
              <a:srgbClr val="3F341E"/>
            </a:solidFill>
            <a:latin typeface="Mark W1G Book" panose="020B0404020201010103" pitchFamily="34" charset="0"/>
          </a:endParaRPr>
        </a:p>
      </dgm:t>
    </dgm:pt>
    <dgm:pt modelId="{0EBB213B-558A-4706-8878-481FD1595062}">
      <dgm:prSet phldrT="[Text]" custT="1"/>
      <dgm:spPr/>
      <dgm:t>
        <a:bodyPr/>
        <a:lstStyle/>
        <a:p>
          <a:endParaRPr lang="en-US" sz="1100" dirty="0">
            <a:solidFill>
              <a:srgbClr val="3F341E"/>
            </a:solidFill>
            <a:latin typeface="Calibri" panose="020F0502020204030204" pitchFamily="34" charset="0"/>
          </a:endParaRPr>
        </a:p>
        <a:p>
          <a:r>
            <a:rPr lang="en-US" sz="1100" dirty="0">
              <a:solidFill>
                <a:srgbClr val="3F341E"/>
              </a:solidFill>
              <a:latin typeface="Calibri" panose="020F0502020204030204" pitchFamily="34" charset="0"/>
            </a:rPr>
            <a:t>Who do you think supported them?</a:t>
          </a: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dgm:t>
    </dgm:pt>
    <dgm:pt modelId="{9FD8A9BF-2A03-4917-91EB-4ED00F9B603B}" type="parTrans" cxnId="{CBFBD21E-8FED-4941-90B5-0197CB517249}">
      <dgm:prSet/>
      <dgm:spPr/>
      <dgm:t>
        <a:bodyPr/>
        <a:lstStyle/>
        <a:p>
          <a:endParaRPr lang="en-US" sz="1100">
            <a:solidFill>
              <a:srgbClr val="3F341E"/>
            </a:solidFill>
            <a:latin typeface="Mark W1G Book" panose="020B0404020201010103" pitchFamily="34" charset="0"/>
          </a:endParaRPr>
        </a:p>
      </dgm:t>
    </dgm:pt>
    <dgm:pt modelId="{1909D23D-F139-4497-A97E-9F5B14E57652}" type="sibTrans" cxnId="{CBFBD21E-8FED-4941-90B5-0197CB517249}">
      <dgm:prSet/>
      <dgm:spPr/>
      <dgm:t>
        <a:bodyPr/>
        <a:lstStyle/>
        <a:p>
          <a:endParaRPr lang="en-US" sz="1100">
            <a:solidFill>
              <a:srgbClr val="3F341E"/>
            </a:solidFill>
            <a:latin typeface="Mark W1G Book" panose="020B0404020201010103" pitchFamily="34" charset="0"/>
          </a:endParaRPr>
        </a:p>
      </dgm:t>
    </dgm:pt>
    <dgm:pt modelId="{477875EF-035C-4E6A-95C5-B6461E8A1395}">
      <dgm:prSet phldrT="[Text]" custT="1"/>
      <dgm:spPr/>
      <dgm:t>
        <a:bodyPr/>
        <a:lstStyle/>
        <a:p>
          <a:endParaRPr lang="en-US" sz="1100" dirty="0">
            <a:solidFill>
              <a:srgbClr val="3F341E"/>
            </a:solidFill>
            <a:latin typeface="Calibri" panose="020F0502020204030204" pitchFamily="34" charset="0"/>
          </a:endParaRPr>
        </a:p>
        <a:p>
          <a:r>
            <a:rPr lang="en-US" sz="1100" dirty="0">
              <a:solidFill>
                <a:srgbClr val="3F341E"/>
              </a:solidFill>
              <a:latin typeface="Calibri" panose="020F0502020204030204" pitchFamily="34" charset="0"/>
            </a:rPr>
            <a:t>Who do you think supported them?</a:t>
          </a: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dgm:t>
    </dgm:pt>
    <dgm:pt modelId="{A1B22CF2-DFCE-40AE-AD12-79FD759514E0}" type="parTrans" cxnId="{30C57E18-2489-47F5-9E15-B5C8907852A1}">
      <dgm:prSet/>
      <dgm:spPr/>
      <dgm:t>
        <a:bodyPr/>
        <a:lstStyle/>
        <a:p>
          <a:endParaRPr lang="en-US" sz="1100">
            <a:solidFill>
              <a:srgbClr val="3F341E"/>
            </a:solidFill>
            <a:latin typeface="Mark W1G Book" panose="020B0404020201010103" pitchFamily="34" charset="0"/>
          </a:endParaRPr>
        </a:p>
      </dgm:t>
    </dgm:pt>
    <dgm:pt modelId="{F03BA70D-64A2-4B7E-8879-FA848DE5B13E}" type="sibTrans" cxnId="{30C57E18-2489-47F5-9E15-B5C8907852A1}">
      <dgm:prSet/>
      <dgm:spPr/>
      <dgm:t>
        <a:bodyPr/>
        <a:lstStyle/>
        <a:p>
          <a:endParaRPr lang="en-US" sz="1100">
            <a:solidFill>
              <a:srgbClr val="3F341E"/>
            </a:solidFill>
            <a:latin typeface="Mark W1G Book" panose="020B0404020201010103" pitchFamily="34" charset="0"/>
          </a:endParaRPr>
        </a:p>
      </dgm:t>
    </dgm:pt>
    <dgm:pt modelId="{62E9AFF0-D6C0-485F-93A7-613CA7210E45}">
      <dgm:prSet phldrT="[Text]" custT="1"/>
      <dgm:spPr/>
      <dgm:t>
        <a:bodyPr/>
        <a:lstStyle/>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r>
            <a:rPr lang="en-US" sz="1100" dirty="0">
              <a:solidFill>
                <a:srgbClr val="3F341E"/>
              </a:solidFill>
              <a:latin typeface="Calibri" panose="020F0502020204030204" pitchFamily="34" charset="0"/>
            </a:rPr>
            <a:t>Who do you think supported them?</a:t>
          </a: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a:p>
          <a:endParaRPr lang="en-US" sz="1100" dirty="0">
            <a:solidFill>
              <a:srgbClr val="3F341E"/>
            </a:solidFill>
            <a:latin typeface="Calibri" panose="020F0502020204030204" pitchFamily="34" charset="0"/>
          </a:endParaRPr>
        </a:p>
      </dgm:t>
    </dgm:pt>
    <dgm:pt modelId="{9521436A-572A-4AF7-B2E4-60B6455E6C52}" type="parTrans" cxnId="{4543F87A-3F7A-4415-AB0D-779D0DC8B52B}">
      <dgm:prSet/>
      <dgm:spPr/>
      <dgm:t>
        <a:bodyPr/>
        <a:lstStyle/>
        <a:p>
          <a:endParaRPr lang="en-US" sz="1100">
            <a:solidFill>
              <a:srgbClr val="3F341E"/>
            </a:solidFill>
            <a:latin typeface="Mark W1G Book" panose="020B0404020201010103" pitchFamily="34" charset="0"/>
          </a:endParaRPr>
        </a:p>
      </dgm:t>
    </dgm:pt>
    <dgm:pt modelId="{1550C240-840D-485A-9E09-23978CBA21D7}" type="sibTrans" cxnId="{4543F87A-3F7A-4415-AB0D-779D0DC8B52B}">
      <dgm:prSet/>
      <dgm:spPr/>
      <dgm:t>
        <a:bodyPr/>
        <a:lstStyle/>
        <a:p>
          <a:endParaRPr lang="en-US" sz="1100">
            <a:solidFill>
              <a:srgbClr val="3F341E"/>
            </a:solidFill>
            <a:latin typeface="Mark W1G Book" panose="020B0404020201010103" pitchFamily="34" charset="0"/>
          </a:endParaRPr>
        </a:p>
      </dgm:t>
    </dgm:pt>
    <dgm:pt modelId="{93B62182-8ECC-4A70-99AF-F631AA074327}" type="pres">
      <dgm:prSet presAssocID="{BEF3F3A4-1E1D-4B7A-AFB8-C23AB2AC3029}" presName="hierChild1" presStyleCnt="0">
        <dgm:presLayoutVars>
          <dgm:orgChart val="1"/>
          <dgm:chPref val="1"/>
          <dgm:dir/>
          <dgm:animOne val="branch"/>
          <dgm:animLvl val="lvl"/>
          <dgm:resizeHandles/>
        </dgm:presLayoutVars>
      </dgm:prSet>
      <dgm:spPr/>
    </dgm:pt>
    <dgm:pt modelId="{ADAD62F4-B10D-459A-B4F3-931D87C0A14B}" type="pres">
      <dgm:prSet presAssocID="{87977ADA-1FF3-4CEF-A6B6-A486A72EF300}" presName="hierRoot1" presStyleCnt="0">
        <dgm:presLayoutVars>
          <dgm:hierBranch val="init"/>
        </dgm:presLayoutVars>
      </dgm:prSet>
      <dgm:spPr/>
    </dgm:pt>
    <dgm:pt modelId="{903A6C41-9BCF-4132-893E-F56247E8E375}" type="pres">
      <dgm:prSet presAssocID="{87977ADA-1FF3-4CEF-A6B6-A486A72EF300}" presName="rootComposite1" presStyleCnt="0"/>
      <dgm:spPr/>
    </dgm:pt>
    <dgm:pt modelId="{01AD9D16-1EDE-4A2F-A3D3-BAD2D726A30B}" type="pres">
      <dgm:prSet presAssocID="{87977ADA-1FF3-4CEF-A6B6-A486A72EF300}" presName="rootText1" presStyleLbl="node0" presStyleIdx="0" presStyleCnt="1">
        <dgm:presLayoutVars>
          <dgm:chPref val="3"/>
        </dgm:presLayoutVars>
      </dgm:prSet>
      <dgm:spPr/>
    </dgm:pt>
    <dgm:pt modelId="{5AF31AFF-B894-4817-B82E-B6F79FF998E2}" type="pres">
      <dgm:prSet presAssocID="{87977ADA-1FF3-4CEF-A6B6-A486A72EF300}" presName="rootConnector1" presStyleLbl="node1" presStyleIdx="0" presStyleCnt="0"/>
      <dgm:spPr/>
    </dgm:pt>
    <dgm:pt modelId="{701D2CFE-7C2B-48AB-A234-A0CF79D2E637}" type="pres">
      <dgm:prSet presAssocID="{87977ADA-1FF3-4CEF-A6B6-A486A72EF300}" presName="hierChild2" presStyleCnt="0"/>
      <dgm:spPr/>
    </dgm:pt>
    <dgm:pt modelId="{D51E561D-B99C-4023-B825-EE1240913531}" type="pres">
      <dgm:prSet presAssocID="{9FD8A9BF-2A03-4917-91EB-4ED00F9B603B}" presName="Name37" presStyleLbl="parChTrans1D2" presStyleIdx="0" presStyleCnt="3"/>
      <dgm:spPr/>
    </dgm:pt>
    <dgm:pt modelId="{A987ADF9-774B-4B2C-BC94-44A50A409C6D}" type="pres">
      <dgm:prSet presAssocID="{0EBB213B-558A-4706-8878-481FD1595062}" presName="hierRoot2" presStyleCnt="0">
        <dgm:presLayoutVars>
          <dgm:hierBranch val="init"/>
        </dgm:presLayoutVars>
      </dgm:prSet>
      <dgm:spPr/>
    </dgm:pt>
    <dgm:pt modelId="{3C374F5B-4BF7-468F-9D63-5800545FF25C}" type="pres">
      <dgm:prSet presAssocID="{0EBB213B-558A-4706-8878-481FD1595062}" presName="rootComposite" presStyleCnt="0"/>
      <dgm:spPr/>
    </dgm:pt>
    <dgm:pt modelId="{64E12462-0082-430C-AD92-47D809E6CC9B}" type="pres">
      <dgm:prSet presAssocID="{0EBB213B-558A-4706-8878-481FD1595062}" presName="rootText" presStyleLbl="node2" presStyleIdx="0" presStyleCnt="3" custScaleY="144014">
        <dgm:presLayoutVars>
          <dgm:chPref val="3"/>
        </dgm:presLayoutVars>
      </dgm:prSet>
      <dgm:spPr/>
    </dgm:pt>
    <dgm:pt modelId="{97597129-EFBB-4C85-B2F2-CAA04AB0E138}" type="pres">
      <dgm:prSet presAssocID="{0EBB213B-558A-4706-8878-481FD1595062}" presName="rootConnector" presStyleLbl="node2" presStyleIdx="0" presStyleCnt="3"/>
      <dgm:spPr/>
    </dgm:pt>
    <dgm:pt modelId="{F65B98FC-D694-4F35-A6EF-84F8041F4CEB}" type="pres">
      <dgm:prSet presAssocID="{0EBB213B-558A-4706-8878-481FD1595062}" presName="hierChild4" presStyleCnt="0"/>
      <dgm:spPr/>
    </dgm:pt>
    <dgm:pt modelId="{4F2E2F28-69F2-445B-A4ED-7E0CAE663E21}" type="pres">
      <dgm:prSet presAssocID="{0EBB213B-558A-4706-8878-481FD1595062}" presName="hierChild5" presStyleCnt="0"/>
      <dgm:spPr/>
    </dgm:pt>
    <dgm:pt modelId="{6B92A391-632C-4E8C-8B5F-C576E837578F}" type="pres">
      <dgm:prSet presAssocID="{A1B22CF2-DFCE-40AE-AD12-79FD759514E0}" presName="Name37" presStyleLbl="parChTrans1D2" presStyleIdx="1" presStyleCnt="3"/>
      <dgm:spPr/>
    </dgm:pt>
    <dgm:pt modelId="{481A6D54-69D8-4574-B6BD-A45B5C14E694}" type="pres">
      <dgm:prSet presAssocID="{477875EF-035C-4E6A-95C5-B6461E8A1395}" presName="hierRoot2" presStyleCnt="0">
        <dgm:presLayoutVars>
          <dgm:hierBranch val="init"/>
        </dgm:presLayoutVars>
      </dgm:prSet>
      <dgm:spPr/>
    </dgm:pt>
    <dgm:pt modelId="{79DD29D8-55B4-4B8F-ABCE-5966F3A32933}" type="pres">
      <dgm:prSet presAssocID="{477875EF-035C-4E6A-95C5-B6461E8A1395}" presName="rootComposite" presStyleCnt="0"/>
      <dgm:spPr/>
    </dgm:pt>
    <dgm:pt modelId="{77CECC2C-6C31-48AC-A0AC-EEB97C3ABCB6}" type="pres">
      <dgm:prSet presAssocID="{477875EF-035C-4E6A-95C5-B6461E8A1395}" presName="rootText" presStyleLbl="node2" presStyleIdx="1" presStyleCnt="3" custScaleY="144014">
        <dgm:presLayoutVars>
          <dgm:chPref val="3"/>
        </dgm:presLayoutVars>
      </dgm:prSet>
      <dgm:spPr/>
    </dgm:pt>
    <dgm:pt modelId="{97FE6F22-8058-410B-A871-E8190464305B}" type="pres">
      <dgm:prSet presAssocID="{477875EF-035C-4E6A-95C5-B6461E8A1395}" presName="rootConnector" presStyleLbl="node2" presStyleIdx="1" presStyleCnt="3"/>
      <dgm:spPr/>
    </dgm:pt>
    <dgm:pt modelId="{5BA5C085-0318-4521-A118-EE30D4256775}" type="pres">
      <dgm:prSet presAssocID="{477875EF-035C-4E6A-95C5-B6461E8A1395}" presName="hierChild4" presStyleCnt="0"/>
      <dgm:spPr/>
    </dgm:pt>
    <dgm:pt modelId="{A20DBC0B-8285-410C-9105-3B558A1EC1C4}" type="pres">
      <dgm:prSet presAssocID="{477875EF-035C-4E6A-95C5-B6461E8A1395}" presName="hierChild5" presStyleCnt="0"/>
      <dgm:spPr/>
    </dgm:pt>
    <dgm:pt modelId="{B7C62407-DE9D-45FC-B022-1D33CF1C55BD}" type="pres">
      <dgm:prSet presAssocID="{9521436A-572A-4AF7-B2E4-60B6455E6C52}" presName="Name37" presStyleLbl="parChTrans1D2" presStyleIdx="2" presStyleCnt="3"/>
      <dgm:spPr/>
    </dgm:pt>
    <dgm:pt modelId="{C9FBB3FF-4F01-4D7C-BF76-8D48C8D16168}" type="pres">
      <dgm:prSet presAssocID="{62E9AFF0-D6C0-485F-93A7-613CA7210E45}" presName="hierRoot2" presStyleCnt="0">
        <dgm:presLayoutVars>
          <dgm:hierBranch val="init"/>
        </dgm:presLayoutVars>
      </dgm:prSet>
      <dgm:spPr/>
    </dgm:pt>
    <dgm:pt modelId="{81FD6350-0AAF-4057-9B70-67164CD0B7E0}" type="pres">
      <dgm:prSet presAssocID="{62E9AFF0-D6C0-485F-93A7-613CA7210E45}" presName="rootComposite" presStyleCnt="0"/>
      <dgm:spPr/>
    </dgm:pt>
    <dgm:pt modelId="{E1333106-2EB6-4CD4-B08D-70A3F72B3F7C}" type="pres">
      <dgm:prSet presAssocID="{62E9AFF0-D6C0-485F-93A7-613CA7210E45}" presName="rootText" presStyleLbl="node2" presStyleIdx="2" presStyleCnt="3" custScaleY="144014">
        <dgm:presLayoutVars>
          <dgm:chPref val="3"/>
        </dgm:presLayoutVars>
      </dgm:prSet>
      <dgm:spPr/>
    </dgm:pt>
    <dgm:pt modelId="{CDD1846B-753C-44BE-AA44-2DC65167CE99}" type="pres">
      <dgm:prSet presAssocID="{62E9AFF0-D6C0-485F-93A7-613CA7210E45}" presName="rootConnector" presStyleLbl="node2" presStyleIdx="2" presStyleCnt="3"/>
      <dgm:spPr/>
    </dgm:pt>
    <dgm:pt modelId="{561828B9-82A1-48FB-87CF-D146BA4AE9B6}" type="pres">
      <dgm:prSet presAssocID="{62E9AFF0-D6C0-485F-93A7-613CA7210E45}" presName="hierChild4" presStyleCnt="0"/>
      <dgm:spPr/>
    </dgm:pt>
    <dgm:pt modelId="{D79706A9-869A-4673-9DA4-15B7C0E04E06}" type="pres">
      <dgm:prSet presAssocID="{62E9AFF0-D6C0-485F-93A7-613CA7210E45}" presName="hierChild5" presStyleCnt="0"/>
      <dgm:spPr/>
    </dgm:pt>
    <dgm:pt modelId="{4B8FD971-58FC-41F5-B8E0-22AA76934562}" type="pres">
      <dgm:prSet presAssocID="{87977ADA-1FF3-4CEF-A6B6-A486A72EF300}" presName="hierChild3" presStyleCnt="0"/>
      <dgm:spPr/>
    </dgm:pt>
  </dgm:ptLst>
  <dgm:cxnLst>
    <dgm:cxn modelId="{2F9AC917-E8C1-412B-95AF-2F267CA2CFD6}" type="presOf" srcId="{A1B22CF2-DFCE-40AE-AD12-79FD759514E0}" destId="{6B92A391-632C-4E8C-8B5F-C576E837578F}" srcOrd="0" destOrd="0" presId="urn:microsoft.com/office/officeart/2005/8/layout/orgChart1"/>
    <dgm:cxn modelId="{30C57E18-2489-47F5-9E15-B5C8907852A1}" srcId="{87977ADA-1FF3-4CEF-A6B6-A486A72EF300}" destId="{477875EF-035C-4E6A-95C5-B6461E8A1395}" srcOrd="1" destOrd="0" parTransId="{A1B22CF2-DFCE-40AE-AD12-79FD759514E0}" sibTransId="{F03BA70D-64A2-4B7E-8879-FA848DE5B13E}"/>
    <dgm:cxn modelId="{CBFBD21E-8FED-4941-90B5-0197CB517249}" srcId="{87977ADA-1FF3-4CEF-A6B6-A486A72EF300}" destId="{0EBB213B-558A-4706-8878-481FD1595062}" srcOrd="0" destOrd="0" parTransId="{9FD8A9BF-2A03-4917-91EB-4ED00F9B603B}" sibTransId="{1909D23D-F139-4497-A97E-9F5B14E57652}"/>
    <dgm:cxn modelId="{85C96022-5378-4CCD-8812-5D3EC26FCFD7}" type="presOf" srcId="{477875EF-035C-4E6A-95C5-B6461E8A1395}" destId="{97FE6F22-8058-410B-A871-E8190464305B}" srcOrd="1" destOrd="0" presId="urn:microsoft.com/office/officeart/2005/8/layout/orgChart1"/>
    <dgm:cxn modelId="{A072E63B-1A2D-43E3-93FB-3FF4F3C7C3BA}" type="presOf" srcId="{62E9AFF0-D6C0-485F-93A7-613CA7210E45}" destId="{E1333106-2EB6-4CD4-B08D-70A3F72B3F7C}" srcOrd="0" destOrd="0" presId="urn:microsoft.com/office/officeart/2005/8/layout/orgChart1"/>
    <dgm:cxn modelId="{B0F1C443-21AF-490A-B589-EF078793A877}" type="presOf" srcId="{87977ADA-1FF3-4CEF-A6B6-A486A72EF300}" destId="{01AD9D16-1EDE-4A2F-A3D3-BAD2D726A30B}" srcOrd="0" destOrd="0" presId="urn:microsoft.com/office/officeart/2005/8/layout/orgChart1"/>
    <dgm:cxn modelId="{44A92354-AD11-462C-80BA-3E643ACF1A18}" type="presOf" srcId="{9521436A-572A-4AF7-B2E4-60B6455E6C52}" destId="{B7C62407-DE9D-45FC-B022-1D33CF1C55BD}" srcOrd="0" destOrd="0" presId="urn:microsoft.com/office/officeart/2005/8/layout/orgChart1"/>
    <dgm:cxn modelId="{BAF34F5E-35AD-4CB9-B31D-3AD89698E8C1}" type="presOf" srcId="{0EBB213B-558A-4706-8878-481FD1595062}" destId="{64E12462-0082-430C-AD92-47D809E6CC9B}" srcOrd="0" destOrd="0" presId="urn:microsoft.com/office/officeart/2005/8/layout/orgChart1"/>
    <dgm:cxn modelId="{F1448761-6D6F-4C8C-B79F-A01693C12E51}" srcId="{BEF3F3A4-1E1D-4B7A-AFB8-C23AB2AC3029}" destId="{87977ADA-1FF3-4CEF-A6B6-A486A72EF300}" srcOrd="0" destOrd="0" parTransId="{6DEDF718-553E-4B72-A9AC-FCAF86A9D074}" sibTransId="{4BDEE221-B645-4597-B461-76D6A83FA9BA}"/>
    <dgm:cxn modelId="{36308478-9FEE-4371-9429-1BB479E3A288}" type="presOf" srcId="{477875EF-035C-4E6A-95C5-B6461E8A1395}" destId="{77CECC2C-6C31-48AC-A0AC-EEB97C3ABCB6}" srcOrd="0" destOrd="0" presId="urn:microsoft.com/office/officeart/2005/8/layout/orgChart1"/>
    <dgm:cxn modelId="{4543F87A-3F7A-4415-AB0D-779D0DC8B52B}" srcId="{87977ADA-1FF3-4CEF-A6B6-A486A72EF300}" destId="{62E9AFF0-D6C0-485F-93A7-613CA7210E45}" srcOrd="2" destOrd="0" parTransId="{9521436A-572A-4AF7-B2E4-60B6455E6C52}" sibTransId="{1550C240-840D-485A-9E09-23978CBA21D7}"/>
    <dgm:cxn modelId="{16558F93-A6B9-44C8-BE20-494787DA43DA}" type="presOf" srcId="{62E9AFF0-D6C0-485F-93A7-613CA7210E45}" destId="{CDD1846B-753C-44BE-AA44-2DC65167CE99}" srcOrd="1" destOrd="0" presId="urn:microsoft.com/office/officeart/2005/8/layout/orgChart1"/>
    <dgm:cxn modelId="{445E629D-4400-4485-B755-720F43387286}" type="presOf" srcId="{0EBB213B-558A-4706-8878-481FD1595062}" destId="{97597129-EFBB-4C85-B2F2-CAA04AB0E138}" srcOrd="1" destOrd="0" presId="urn:microsoft.com/office/officeart/2005/8/layout/orgChart1"/>
    <dgm:cxn modelId="{94511CAF-38B0-4E2A-A351-4D29D934C48A}" type="presOf" srcId="{BEF3F3A4-1E1D-4B7A-AFB8-C23AB2AC3029}" destId="{93B62182-8ECC-4A70-99AF-F631AA074327}" srcOrd="0" destOrd="0" presId="urn:microsoft.com/office/officeart/2005/8/layout/orgChart1"/>
    <dgm:cxn modelId="{C97292B4-4698-43E2-AC7D-5DEDA7B3797A}" type="presOf" srcId="{87977ADA-1FF3-4CEF-A6B6-A486A72EF300}" destId="{5AF31AFF-B894-4817-B82E-B6F79FF998E2}" srcOrd="1" destOrd="0" presId="urn:microsoft.com/office/officeart/2005/8/layout/orgChart1"/>
    <dgm:cxn modelId="{2F1354F4-5D65-49FA-8859-483FAF79E72B}" type="presOf" srcId="{9FD8A9BF-2A03-4917-91EB-4ED00F9B603B}" destId="{D51E561D-B99C-4023-B825-EE1240913531}" srcOrd="0" destOrd="0" presId="urn:microsoft.com/office/officeart/2005/8/layout/orgChart1"/>
    <dgm:cxn modelId="{1A3AC1BF-43F4-42CE-A8C0-8E9520384472}" type="presParOf" srcId="{93B62182-8ECC-4A70-99AF-F631AA074327}" destId="{ADAD62F4-B10D-459A-B4F3-931D87C0A14B}" srcOrd="0" destOrd="0" presId="urn:microsoft.com/office/officeart/2005/8/layout/orgChart1"/>
    <dgm:cxn modelId="{6A484B50-D460-46A1-B5BB-8C36363187BA}" type="presParOf" srcId="{ADAD62F4-B10D-459A-B4F3-931D87C0A14B}" destId="{903A6C41-9BCF-4132-893E-F56247E8E375}" srcOrd="0" destOrd="0" presId="urn:microsoft.com/office/officeart/2005/8/layout/orgChart1"/>
    <dgm:cxn modelId="{17A3EA09-E4B1-42C2-B016-D54018E0471A}" type="presParOf" srcId="{903A6C41-9BCF-4132-893E-F56247E8E375}" destId="{01AD9D16-1EDE-4A2F-A3D3-BAD2D726A30B}" srcOrd="0" destOrd="0" presId="urn:microsoft.com/office/officeart/2005/8/layout/orgChart1"/>
    <dgm:cxn modelId="{D402E9A4-BECB-422F-95A6-FEA8810BE2E5}" type="presParOf" srcId="{903A6C41-9BCF-4132-893E-F56247E8E375}" destId="{5AF31AFF-B894-4817-B82E-B6F79FF998E2}" srcOrd="1" destOrd="0" presId="urn:microsoft.com/office/officeart/2005/8/layout/orgChart1"/>
    <dgm:cxn modelId="{B0911CCE-5CF2-44D1-BDE1-18B1E82C8F79}" type="presParOf" srcId="{ADAD62F4-B10D-459A-B4F3-931D87C0A14B}" destId="{701D2CFE-7C2B-48AB-A234-A0CF79D2E637}" srcOrd="1" destOrd="0" presId="urn:microsoft.com/office/officeart/2005/8/layout/orgChart1"/>
    <dgm:cxn modelId="{3FBC72AF-D5C7-4702-807A-74A227C4E790}" type="presParOf" srcId="{701D2CFE-7C2B-48AB-A234-A0CF79D2E637}" destId="{D51E561D-B99C-4023-B825-EE1240913531}" srcOrd="0" destOrd="0" presId="urn:microsoft.com/office/officeart/2005/8/layout/orgChart1"/>
    <dgm:cxn modelId="{D1716666-3AB2-4263-9CBD-0E7F40022FF1}" type="presParOf" srcId="{701D2CFE-7C2B-48AB-A234-A0CF79D2E637}" destId="{A987ADF9-774B-4B2C-BC94-44A50A409C6D}" srcOrd="1" destOrd="0" presId="urn:microsoft.com/office/officeart/2005/8/layout/orgChart1"/>
    <dgm:cxn modelId="{73C3A29A-026F-40BA-98EE-80A6C80274E7}" type="presParOf" srcId="{A987ADF9-774B-4B2C-BC94-44A50A409C6D}" destId="{3C374F5B-4BF7-468F-9D63-5800545FF25C}" srcOrd="0" destOrd="0" presId="urn:microsoft.com/office/officeart/2005/8/layout/orgChart1"/>
    <dgm:cxn modelId="{D2993FE1-E322-49F1-A587-BE4350E73150}" type="presParOf" srcId="{3C374F5B-4BF7-468F-9D63-5800545FF25C}" destId="{64E12462-0082-430C-AD92-47D809E6CC9B}" srcOrd="0" destOrd="0" presId="urn:microsoft.com/office/officeart/2005/8/layout/orgChart1"/>
    <dgm:cxn modelId="{F8D5AA6F-9364-450F-BB05-D98C0A233F38}" type="presParOf" srcId="{3C374F5B-4BF7-468F-9D63-5800545FF25C}" destId="{97597129-EFBB-4C85-B2F2-CAA04AB0E138}" srcOrd="1" destOrd="0" presId="urn:microsoft.com/office/officeart/2005/8/layout/orgChart1"/>
    <dgm:cxn modelId="{D36E3D3A-12E7-45D8-87E1-6A64E7DBCE1A}" type="presParOf" srcId="{A987ADF9-774B-4B2C-BC94-44A50A409C6D}" destId="{F65B98FC-D694-4F35-A6EF-84F8041F4CEB}" srcOrd="1" destOrd="0" presId="urn:microsoft.com/office/officeart/2005/8/layout/orgChart1"/>
    <dgm:cxn modelId="{EFF0DE16-E257-4082-BA24-B6C5BC4562F0}" type="presParOf" srcId="{A987ADF9-774B-4B2C-BC94-44A50A409C6D}" destId="{4F2E2F28-69F2-445B-A4ED-7E0CAE663E21}" srcOrd="2" destOrd="0" presId="urn:microsoft.com/office/officeart/2005/8/layout/orgChart1"/>
    <dgm:cxn modelId="{BB4A93DF-0606-4BB7-B170-DA5AAE3A1178}" type="presParOf" srcId="{701D2CFE-7C2B-48AB-A234-A0CF79D2E637}" destId="{6B92A391-632C-4E8C-8B5F-C576E837578F}" srcOrd="2" destOrd="0" presId="urn:microsoft.com/office/officeart/2005/8/layout/orgChart1"/>
    <dgm:cxn modelId="{542D5122-3B8D-4ECA-8785-D05F8B6753CA}" type="presParOf" srcId="{701D2CFE-7C2B-48AB-A234-A0CF79D2E637}" destId="{481A6D54-69D8-4574-B6BD-A45B5C14E694}" srcOrd="3" destOrd="0" presId="urn:microsoft.com/office/officeart/2005/8/layout/orgChart1"/>
    <dgm:cxn modelId="{56E82C1D-C689-4756-BB99-87BA7F89D235}" type="presParOf" srcId="{481A6D54-69D8-4574-B6BD-A45B5C14E694}" destId="{79DD29D8-55B4-4B8F-ABCE-5966F3A32933}" srcOrd="0" destOrd="0" presId="urn:microsoft.com/office/officeart/2005/8/layout/orgChart1"/>
    <dgm:cxn modelId="{536DE0A7-B62A-481C-B984-F53B0DEB649D}" type="presParOf" srcId="{79DD29D8-55B4-4B8F-ABCE-5966F3A32933}" destId="{77CECC2C-6C31-48AC-A0AC-EEB97C3ABCB6}" srcOrd="0" destOrd="0" presId="urn:microsoft.com/office/officeart/2005/8/layout/orgChart1"/>
    <dgm:cxn modelId="{E0E9011C-0C72-4C62-9D50-F461542C4E11}" type="presParOf" srcId="{79DD29D8-55B4-4B8F-ABCE-5966F3A32933}" destId="{97FE6F22-8058-410B-A871-E8190464305B}" srcOrd="1" destOrd="0" presId="urn:microsoft.com/office/officeart/2005/8/layout/orgChart1"/>
    <dgm:cxn modelId="{073D16A0-D3A6-44CA-B5C6-D614D4EA14BE}" type="presParOf" srcId="{481A6D54-69D8-4574-B6BD-A45B5C14E694}" destId="{5BA5C085-0318-4521-A118-EE30D4256775}" srcOrd="1" destOrd="0" presId="urn:microsoft.com/office/officeart/2005/8/layout/orgChart1"/>
    <dgm:cxn modelId="{47CE0A34-59AC-4890-A2B1-0CD05621FCBB}" type="presParOf" srcId="{481A6D54-69D8-4574-B6BD-A45B5C14E694}" destId="{A20DBC0B-8285-410C-9105-3B558A1EC1C4}" srcOrd="2" destOrd="0" presId="urn:microsoft.com/office/officeart/2005/8/layout/orgChart1"/>
    <dgm:cxn modelId="{C8E1D976-6EC3-4D08-BF81-17D6F17FFD5C}" type="presParOf" srcId="{701D2CFE-7C2B-48AB-A234-A0CF79D2E637}" destId="{B7C62407-DE9D-45FC-B022-1D33CF1C55BD}" srcOrd="4" destOrd="0" presId="urn:microsoft.com/office/officeart/2005/8/layout/orgChart1"/>
    <dgm:cxn modelId="{56353886-CF2E-4FB3-828F-C7CDCCEA0478}" type="presParOf" srcId="{701D2CFE-7C2B-48AB-A234-A0CF79D2E637}" destId="{C9FBB3FF-4F01-4D7C-BF76-8D48C8D16168}" srcOrd="5" destOrd="0" presId="urn:microsoft.com/office/officeart/2005/8/layout/orgChart1"/>
    <dgm:cxn modelId="{D8CC6EAB-E25D-471C-B103-A3FC5A720BF2}" type="presParOf" srcId="{C9FBB3FF-4F01-4D7C-BF76-8D48C8D16168}" destId="{81FD6350-0AAF-4057-9B70-67164CD0B7E0}" srcOrd="0" destOrd="0" presId="urn:microsoft.com/office/officeart/2005/8/layout/orgChart1"/>
    <dgm:cxn modelId="{9D4A581F-FB26-48BB-AF8E-7561B0498083}" type="presParOf" srcId="{81FD6350-0AAF-4057-9B70-67164CD0B7E0}" destId="{E1333106-2EB6-4CD4-B08D-70A3F72B3F7C}" srcOrd="0" destOrd="0" presId="urn:microsoft.com/office/officeart/2005/8/layout/orgChart1"/>
    <dgm:cxn modelId="{F8C8C510-BE6F-496B-9991-5CAF69E059DA}" type="presParOf" srcId="{81FD6350-0AAF-4057-9B70-67164CD0B7E0}" destId="{CDD1846B-753C-44BE-AA44-2DC65167CE99}" srcOrd="1" destOrd="0" presId="urn:microsoft.com/office/officeart/2005/8/layout/orgChart1"/>
    <dgm:cxn modelId="{F9BB3272-5972-4199-A249-05A3628ADBE3}" type="presParOf" srcId="{C9FBB3FF-4F01-4D7C-BF76-8D48C8D16168}" destId="{561828B9-82A1-48FB-87CF-D146BA4AE9B6}" srcOrd="1" destOrd="0" presId="urn:microsoft.com/office/officeart/2005/8/layout/orgChart1"/>
    <dgm:cxn modelId="{953E20F3-5DAE-44C8-B456-337F6258EE60}" type="presParOf" srcId="{C9FBB3FF-4F01-4D7C-BF76-8D48C8D16168}" destId="{D79706A9-869A-4673-9DA4-15B7C0E04E06}" srcOrd="2" destOrd="0" presId="urn:microsoft.com/office/officeart/2005/8/layout/orgChart1"/>
    <dgm:cxn modelId="{8DA6704F-F08B-4C9A-B7C3-63849B1979BB}" type="presParOf" srcId="{ADAD62F4-B10D-459A-B4F3-931D87C0A14B}" destId="{4B8FD971-58FC-41F5-B8E0-22AA7693456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62407-DE9D-45FC-B022-1D33CF1C55BD}">
      <dsp:nvSpPr>
        <dsp:cNvPr id="0" name=""/>
        <dsp:cNvSpPr/>
      </dsp:nvSpPr>
      <dsp:spPr>
        <a:xfrm>
          <a:off x="4053193" y="1460366"/>
          <a:ext cx="2867663" cy="497693"/>
        </a:xfrm>
        <a:custGeom>
          <a:avLst/>
          <a:gdLst/>
          <a:ahLst/>
          <a:cxnLst/>
          <a:rect l="0" t="0" r="0" b="0"/>
          <a:pathLst>
            <a:path>
              <a:moveTo>
                <a:pt x="0" y="0"/>
              </a:moveTo>
              <a:lnTo>
                <a:pt x="0" y="248846"/>
              </a:lnTo>
              <a:lnTo>
                <a:pt x="2867663" y="248846"/>
              </a:lnTo>
              <a:lnTo>
                <a:pt x="2867663" y="4976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92A391-632C-4E8C-8B5F-C576E837578F}">
      <dsp:nvSpPr>
        <dsp:cNvPr id="0" name=""/>
        <dsp:cNvSpPr/>
      </dsp:nvSpPr>
      <dsp:spPr>
        <a:xfrm>
          <a:off x="4007472" y="1460366"/>
          <a:ext cx="91440" cy="497693"/>
        </a:xfrm>
        <a:custGeom>
          <a:avLst/>
          <a:gdLst/>
          <a:ahLst/>
          <a:cxnLst/>
          <a:rect l="0" t="0" r="0" b="0"/>
          <a:pathLst>
            <a:path>
              <a:moveTo>
                <a:pt x="45720" y="0"/>
              </a:moveTo>
              <a:lnTo>
                <a:pt x="45720" y="4976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1E561D-B99C-4023-B825-EE1240913531}">
      <dsp:nvSpPr>
        <dsp:cNvPr id="0" name=""/>
        <dsp:cNvSpPr/>
      </dsp:nvSpPr>
      <dsp:spPr>
        <a:xfrm>
          <a:off x="1185529" y="1460366"/>
          <a:ext cx="2867663" cy="497693"/>
        </a:xfrm>
        <a:custGeom>
          <a:avLst/>
          <a:gdLst/>
          <a:ahLst/>
          <a:cxnLst/>
          <a:rect l="0" t="0" r="0" b="0"/>
          <a:pathLst>
            <a:path>
              <a:moveTo>
                <a:pt x="2867663" y="0"/>
              </a:moveTo>
              <a:lnTo>
                <a:pt x="2867663" y="248846"/>
              </a:lnTo>
              <a:lnTo>
                <a:pt x="0" y="248846"/>
              </a:lnTo>
              <a:lnTo>
                <a:pt x="0" y="4976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D9D16-1EDE-4A2F-A3D3-BAD2D726A30B}">
      <dsp:nvSpPr>
        <dsp:cNvPr id="0" name=""/>
        <dsp:cNvSpPr/>
      </dsp:nvSpPr>
      <dsp:spPr>
        <a:xfrm>
          <a:off x="2868207" y="275381"/>
          <a:ext cx="2369970" cy="118498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r>
            <a:rPr lang="en-US" sz="1100" kern="1200" dirty="0">
              <a:solidFill>
                <a:srgbClr val="3F341E"/>
              </a:solidFill>
              <a:latin typeface="Calibri" panose="020F0502020204030204" pitchFamily="34" charset="0"/>
            </a:rPr>
            <a:t>Think of a powerful figure and </a:t>
          </a:r>
        </a:p>
        <a:p>
          <a:pPr marL="0" lvl="0" indent="0" algn="ctr" defTabSz="488950">
            <a:lnSpc>
              <a:spcPct val="90000"/>
            </a:lnSpc>
            <a:spcBef>
              <a:spcPct val="0"/>
            </a:spcBef>
            <a:spcAft>
              <a:spcPct val="35000"/>
            </a:spcAft>
            <a:buNone/>
          </a:pPr>
          <a:r>
            <a:rPr lang="en-US" sz="1100" kern="1200" dirty="0">
              <a:solidFill>
                <a:srgbClr val="3F341E"/>
              </a:solidFill>
              <a:latin typeface="Calibri" panose="020F0502020204030204" pitchFamily="34" charset="0"/>
            </a:rPr>
            <a:t>write their name here:</a:t>
          </a: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dsp:txBody>
      <dsp:txXfrm>
        <a:off x="2868207" y="275381"/>
        <a:ext cx="2369970" cy="1184985"/>
      </dsp:txXfrm>
    </dsp:sp>
    <dsp:sp modelId="{64E12462-0082-430C-AD92-47D809E6CC9B}">
      <dsp:nvSpPr>
        <dsp:cNvPr id="0" name=""/>
        <dsp:cNvSpPr/>
      </dsp:nvSpPr>
      <dsp:spPr>
        <a:xfrm>
          <a:off x="544" y="1958060"/>
          <a:ext cx="2369970" cy="170654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r>
            <a:rPr lang="en-US" sz="1100" kern="1200" dirty="0">
              <a:solidFill>
                <a:srgbClr val="3F341E"/>
              </a:solidFill>
              <a:latin typeface="Calibri" panose="020F0502020204030204" pitchFamily="34" charset="0"/>
            </a:rPr>
            <a:t>Who do you think supported them?</a:t>
          </a: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dsp:txBody>
      <dsp:txXfrm>
        <a:off x="544" y="1958060"/>
        <a:ext cx="2369970" cy="1706544"/>
      </dsp:txXfrm>
    </dsp:sp>
    <dsp:sp modelId="{77CECC2C-6C31-48AC-A0AC-EEB97C3ABCB6}">
      <dsp:nvSpPr>
        <dsp:cNvPr id="0" name=""/>
        <dsp:cNvSpPr/>
      </dsp:nvSpPr>
      <dsp:spPr>
        <a:xfrm>
          <a:off x="2868207" y="1958060"/>
          <a:ext cx="2369970" cy="170654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r>
            <a:rPr lang="en-US" sz="1100" kern="1200" dirty="0">
              <a:solidFill>
                <a:srgbClr val="3F341E"/>
              </a:solidFill>
              <a:latin typeface="Calibri" panose="020F0502020204030204" pitchFamily="34" charset="0"/>
            </a:rPr>
            <a:t>Who do you think supported them?</a:t>
          </a: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dsp:txBody>
      <dsp:txXfrm>
        <a:off x="2868207" y="1958060"/>
        <a:ext cx="2369970" cy="1706544"/>
      </dsp:txXfrm>
    </dsp:sp>
    <dsp:sp modelId="{E1333106-2EB6-4CD4-B08D-70A3F72B3F7C}">
      <dsp:nvSpPr>
        <dsp:cNvPr id="0" name=""/>
        <dsp:cNvSpPr/>
      </dsp:nvSpPr>
      <dsp:spPr>
        <a:xfrm>
          <a:off x="5735871" y="1958060"/>
          <a:ext cx="2369970" cy="170654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r>
            <a:rPr lang="en-US" sz="1100" kern="1200" dirty="0">
              <a:solidFill>
                <a:srgbClr val="3F341E"/>
              </a:solidFill>
              <a:latin typeface="Calibri" panose="020F0502020204030204" pitchFamily="34" charset="0"/>
            </a:rPr>
            <a:t>Who do you think supported them?</a:t>
          </a: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a:p>
          <a:pPr marL="0" lvl="0" indent="0" algn="ctr" defTabSz="488950">
            <a:lnSpc>
              <a:spcPct val="90000"/>
            </a:lnSpc>
            <a:spcBef>
              <a:spcPct val="0"/>
            </a:spcBef>
            <a:spcAft>
              <a:spcPct val="35000"/>
            </a:spcAft>
            <a:buNone/>
          </a:pPr>
          <a:endParaRPr lang="en-US" sz="1100" kern="1200" dirty="0">
            <a:solidFill>
              <a:srgbClr val="3F341E"/>
            </a:solidFill>
            <a:latin typeface="Calibri" panose="020F0502020204030204" pitchFamily="34" charset="0"/>
          </a:endParaRPr>
        </a:p>
      </dsp:txBody>
      <dsp:txXfrm>
        <a:off x="5735871" y="1958060"/>
        <a:ext cx="2369970" cy="17065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C25C0-312D-43C2-B3BC-FB92122B1327}" type="datetimeFigureOut">
              <a:rPr lang="en-US" smtClean="0"/>
              <a:t>2/12/21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8C8A2-A3F1-4C3A-8241-4E3CA304EFEB}" type="slidenum">
              <a:rPr lang="en-US" smtClean="0"/>
              <a:t>‹#›</a:t>
            </a:fld>
            <a:endParaRPr lang="en-US"/>
          </a:p>
        </p:txBody>
      </p:sp>
    </p:spTree>
    <p:extLst>
      <p:ext uri="{BB962C8B-B14F-4D97-AF65-F5344CB8AC3E}">
        <p14:creationId xmlns:p14="http://schemas.microsoft.com/office/powerpoint/2010/main" val="407753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scholarship.org/uc/item/7m33424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8C8A2-A3F1-4C3A-8241-4E3CA304EFEB}" type="slidenum">
              <a:rPr lang="en-US" smtClean="0"/>
              <a:t>2</a:t>
            </a:fld>
            <a:endParaRPr lang="en-US"/>
          </a:p>
        </p:txBody>
      </p:sp>
    </p:spTree>
    <p:extLst>
      <p:ext uri="{BB962C8B-B14F-4D97-AF65-F5344CB8AC3E}">
        <p14:creationId xmlns:p14="http://schemas.microsoft.com/office/powerpoint/2010/main" val="23065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8C8A2-A3F1-4C3A-8241-4E3CA304EFEB}" type="slidenum">
              <a:rPr lang="en-US" smtClean="0"/>
              <a:t>4</a:t>
            </a:fld>
            <a:endParaRPr lang="en-US"/>
          </a:p>
        </p:txBody>
      </p:sp>
    </p:spTree>
    <p:extLst>
      <p:ext uri="{BB962C8B-B14F-4D97-AF65-F5344CB8AC3E}">
        <p14:creationId xmlns:p14="http://schemas.microsoft.com/office/powerpoint/2010/main" val="50879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8C8A2-A3F1-4C3A-8241-4E3CA304EFEB}" type="slidenum">
              <a:rPr lang="en-US" smtClean="0"/>
              <a:t>5</a:t>
            </a:fld>
            <a:endParaRPr lang="en-US"/>
          </a:p>
        </p:txBody>
      </p:sp>
    </p:spTree>
    <p:extLst>
      <p:ext uri="{BB962C8B-B14F-4D97-AF65-F5344CB8AC3E}">
        <p14:creationId xmlns:p14="http://schemas.microsoft.com/office/powerpoint/2010/main" val="27512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Peng, Y. (2014). Staging Sovereignty: Empress Dowager </a:t>
            </a:r>
            <a:r>
              <a:rPr lang="en-US" sz="1200" kern="1200" dirty="0" err="1">
                <a:solidFill>
                  <a:schemeClr val="tx1"/>
                </a:solidFill>
                <a:effectLst/>
                <a:latin typeface="+mn-lt"/>
                <a:ea typeface="+mn-ea"/>
                <a:cs typeface="+mn-cs"/>
              </a:rPr>
              <a:t>Cixi</a:t>
            </a:r>
            <a:r>
              <a:rPr lang="en-US" sz="1200" kern="1200" dirty="0">
                <a:solidFill>
                  <a:schemeClr val="tx1"/>
                </a:solidFill>
                <a:effectLst/>
                <a:latin typeface="+mn-lt"/>
                <a:ea typeface="+mn-ea"/>
                <a:cs typeface="+mn-cs"/>
              </a:rPr>
              <a:t> (1835–1908) and Late Qing Court Art Production. </a:t>
            </a:r>
            <a:r>
              <a:rPr lang="en-US" sz="1200" i="1" kern="1200" dirty="0">
                <a:solidFill>
                  <a:schemeClr val="tx1"/>
                </a:solidFill>
                <a:effectLst/>
                <a:latin typeface="+mn-lt"/>
                <a:ea typeface="+mn-ea"/>
                <a:cs typeface="+mn-cs"/>
              </a:rPr>
              <a:t>UCLA</a:t>
            </a:r>
            <a:r>
              <a:rPr lang="en-US" sz="1200" kern="1200" dirty="0">
                <a:solidFill>
                  <a:schemeClr val="tx1"/>
                </a:solidFill>
                <a:effectLst/>
                <a:latin typeface="+mn-lt"/>
                <a:ea typeface="+mn-ea"/>
                <a:cs typeface="+mn-cs"/>
              </a:rPr>
              <a:t>. ProQuest ID: Peng_ucla_0031D_12793. Merritt ID: ark:/13030/m52n7938. Retrieved from </a:t>
            </a:r>
            <a:r>
              <a:rPr lang="en-US" sz="1200" u="sng" kern="1200" dirty="0">
                <a:solidFill>
                  <a:schemeClr val="tx1"/>
                </a:solidFill>
                <a:effectLst/>
                <a:latin typeface="+mn-lt"/>
                <a:ea typeface="+mn-ea"/>
                <a:cs typeface="+mn-cs"/>
                <a:hlinkClick r:id="rId3"/>
              </a:rPr>
              <a:t>https://escholarship.org/uc/item/7m334241</a:t>
            </a:r>
            <a:endParaRPr lang="en-US" dirty="0"/>
          </a:p>
        </p:txBody>
      </p:sp>
      <p:sp>
        <p:nvSpPr>
          <p:cNvPr id="4" name="Slide Number Placeholder 3"/>
          <p:cNvSpPr>
            <a:spLocks noGrp="1"/>
          </p:cNvSpPr>
          <p:nvPr>
            <p:ph type="sldNum" sz="quarter" idx="5"/>
          </p:nvPr>
        </p:nvSpPr>
        <p:spPr/>
        <p:txBody>
          <a:bodyPr/>
          <a:lstStyle/>
          <a:p>
            <a:fld id="{9D88C8A2-A3F1-4C3A-8241-4E3CA304EFEB}" type="slidenum">
              <a:rPr lang="en-US" smtClean="0"/>
              <a:t>6</a:t>
            </a:fld>
            <a:endParaRPr lang="en-US"/>
          </a:p>
        </p:txBody>
      </p:sp>
    </p:spTree>
    <p:extLst>
      <p:ext uri="{BB962C8B-B14F-4D97-AF65-F5344CB8AC3E}">
        <p14:creationId xmlns:p14="http://schemas.microsoft.com/office/powerpoint/2010/main" val="405021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Youngest Learners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Clothes Are for Everyone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Empress Dowager </a:t>
            </a:r>
            <a:r>
              <a:rPr lang="en-US" sz="1200" kern="1200" dirty="0" err="1">
                <a:solidFill>
                  <a:schemeClr val="tx1"/>
                </a:solidFill>
                <a:effectLst/>
                <a:latin typeface="+mn-lt"/>
                <a:ea typeface="+mn-ea"/>
                <a:cs typeface="+mn-cs"/>
              </a:rPr>
              <a:t>Cixi</a:t>
            </a:r>
            <a:r>
              <a:rPr lang="en-US" sz="1200" kern="1200" dirty="0">
                <a:solidFill>
                  <a:schemeClr val="tx1"/>
                </a:solidFill>
                <a:effectLst/>
                <a:latin typeface="+mn-lt"/>
                <a:ea typeface="+mn-ea"/>
                <a:cs typeface="+mn-cs"/>
              </a:rPr>
              <a:t> used the way she dressed and how her image was shared to gain power.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18th- and 19th-century China, this bright yellow color was reserved only for those in the highest level of royalty.</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Cixi</a:t>
            </a:r>
            <a:r>
              <a:rPr lang="en-US" sz="1200" kern="1200" dirty="0">
                <a:solidFill>
                  <a:schemeClr val="tx1"/>
                </a:solidFill>
                <a:effectLst/>
                <a:latin typeface="+mn-lt"/>
                <a:ea typeface="+mn-ea"/>
                <a:cs typeface="+mn-cs"/>
              </a:rPr>
              <a:t> wore clothes and accessories that expressed what she wanted others to know about her.</a:t>
            </a:r>
          </a:p>
          <a:p>
            <a:endParaRPr lang="en-US" dirty="0"/>
          </a:p>
        </p:txBody>
      </p:sp>
      <p:sp>
        <p:nvSpPr>
          <p:cNvPr id="4" name="Slide Number Placeholder 3"/>
          <p:cNvSpPr>
            <a:spLocks noGrp="1"/>
          </p:cNvSpPr>
          <p:nvPr>
            <p:ph type="sldNum" sz="quarter" idx="5"/>
          </p:nvPr>
        </p:nvSpPr>
        <p:spPr/>
        <p:txBody>
          <a:bodyPr/>
          <a:lstStyle/>
          <a:p>
            <a:fld id="{9D88C8A2-A3F1-4C3A-8241-4E3CA304EFEB}" type="slidenum">
              <a:rPr lang="en-US" smtClean="0"/>
              <a:t>8</a:t>
            </a:fld>
            <a:endParaRPr lang="en-US"/>
          </a:p>
        </p:txBody>
      </p:sp>
    </p:spTree>
    <p:extLst>
      <p:ext uri="{BB962C8B-B14F-4D97-AF65-F5344CB8AC3E}">
        <p14:creationId xmlns:p14="http://schemas.microsoft.com/office/powerpoint/2010/main" val="338451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rtl="0" fontAlgn="base"/>
            <a:endParaRPr lang="en-US" dirty="0"/>
          </a:p>
        </p:txBody>
      </p:sp>
      <p:sp>
        <p:nvSpPr>
          <p:cNvPr id="4" name="Slide Number Placeholder 3"/>
          <p:cNvSpPr>
            <a:spLocks noGrp="1"/>
          </p:cNvSpPr>
          <p:nvPr>
            <p:ph type="sldNum" sz="quarter" idx="5"/>
          </p:nvPr>
        </p:nvSpPr>
        <p:spPr/>
        <p:txBody>
          <a:bodyPr/>
          <a:lstStyle/>
          <a:p>
            <a:fld id="{EBB19254-B92A-4611-A2DC-6BD368D81F5C}" type="slidenum">
              <a:rPr lang="en-US" smtClean="0"/>
              <a:t>10</a:t>
            </a:fld>
            <a:endParaRPr lang="en-US"/>
          </a:p>
        </p:txBody>
      </p:sp>
    </p:spTree>
    <p:extLst>
      <p:ext uri="{BB962C8B-B14F-4D97-AF65-F5344CB8AC3E}">
        <p14:creationId xmlns:p14="http://schemas.microsoft.com/office/powerpoint/2010/main" val="303591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BD95-A2A0-4ED5-8A45-3EC97C8CB6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F31001-70AE-483C-A3F4-0FB8828EB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ED0CD9-DABA-4338-8BA1-1B3A229F5B64}"/>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5" name="Footer Placeholder 4">
            <a:extLst>
              <a:ext uri="{FF2B5EF4-FFF2-40B4-BE49-F238E27FC236}">
                <a16:creationId xmlns:a16="http://schemas.microsoft.com/office/drawing/2014/main" id="{8B96CD48-D0CC-406D-A283-63A414848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A04C9-2BE5-4A23-AF54-185516905048}"/>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374868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1EB8-B23E-44E8-A4B6-1051736206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ECEC4E-E38E-4B3E-A158-6E3037FE49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20285-2DBD-4C05-B1C4-20D9B3AA580A}"/>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5" name="Footer Placeholder 4">
            <a:extLst>
              <a:ext uri="{FF2B5EF4-FFF2-40B4-BE49-F238E27FC236}">
                <a16:creationId xmlns:a16="http://schemas.microsoft.com/office/drawing/2014/main" id="{90916464-134C-4975-86B3-1F2115CEB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5DC03-89DE-4CC8-A4F8-D05E052BF07D}"/>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324310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07A6A-5956-4067-A0A3-838D96F6F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96BEE8-9C07-4092-869E-C3065FF977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BCB46-BB91-40DE-BC38-FD6C1A5AD07E}"/>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5" name="Footer Placeholder 4">
            <a:extLst>
              <a:ext uri="{FF2B5EF4-FFF2-40B4-BE49-F238E27FC236}">
                <a16:creationId xmlns:a16="http://schemas.microsoft.com/office/drawing/2014/main" id="{331366E0-0228-48D6-9D01-001AB1661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D9892-B990-4BC5-8851-C886F23FB896}"/>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3533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0989-4FE8-4FAB-99F4-2C33BEAC2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1B55A-B5F6-40DA-B0B4-532205A69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0A2FE-ED3B-437A-9D2D-453BF1F8E280}"/>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5" name="Footer Placeholder 4">
            <a:extLst>
              <a:ext uri="{FF2B5EF4-FFF2-40B4-BE49-F238E27FC236}">
                <a16:creationId xmlns:a16="http://schemas.microsoft.com/office/drawing/2014/main" id="{85954458-0C55-4877-AAA5-20DABA7F3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3D24C-1CCC-41A9-B35F-1BAFB1C2CE34}"/>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134394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30EC-690D-4EA4-BD3A-849FC4CCC7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F683CB-2D7B-4E45-9800-7E04622CD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AFECC-DCBD-4370-B1C5-947F2E4F3A5D}"/>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5" name="Footer Placeholder 4">
            <a:extLst>
              <a:ext uri="{FF2B5EF4-FFF2-40B4-BE49-F238E27FC236}">
                <a16:creationId xmlns:a16="http://schemas.microsoft.com/office/drawing/2014/main" id="{85EC23BE-D0A6-4877-A73D-C3DDD8391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E2920-4ECA-4BE7-9C8A-013637D2BF54}"/>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153426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B55-5FDD-451B-AFA5-84B0FE0AC7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E471E4-16BE-4205-9879-426FAAF6E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13F83-6409-423E-8883-91A794191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D24F2-5525-4823-BBA1-B29C5F42BEEC}"/>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6" name="Footer Placeholder 5">
            <a:extLst>
              <a:ext uri="{FF2B5EF4-FFF2-40B4-BE49-F238E27FC236}">
                <a16:creationId xmlns:a16="http://schemas.microsoft.com/office/drawing/2014/main" id="{0713BB73-168F-43C2-AD24-EBDEEB11F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4956F-5DEE-4E10-9185-F7E64157E6D1}"/>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88036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D6B4-E6A6-4EE7-B7D9-31AF04AA5E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8630D-F3AA-4F90-A989-3BD6A621A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7F9B8-A4F9-45DA-86B6-BDB075E430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C6FF0-8A57-456B-A066-164523413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327619-AC08-4023-A8D8-CFDAE1237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7DCABF-4BE2-4C19-A981-5D4C1D94AB9E}"/>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8" name="Footer Placeholder 7">
            <a:extLst>
              <a:ext uri="{FF2B5EF4-FFF2-40B4-BE49-F238E27FC236}">
                <a16:creationId xmlns:a16="http://schemas.microsoft.com/office/drawing/2014/main" id="{C089030A-BAAA-4813-BD68-664339306B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074023-1286-40FD-BF6D-57FF0D5A5FBF}"/>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263747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E329-B211-479E-89A6-EABAD4370F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6F435-EFDD-41F0-9574-40635932DFC1}"/>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4" name="Footer Placeholder 3">
            <a:extLst>
              <a:ext uri="{FF2B5EF4-FFF2-40B4-BE49-F238E27FC236}">
                <a16:creationId xmlns:a16="http://schemas.microsoft.com/office/drawing/2014/main" id="{BD4D1CAA-EC4B-480F-94B7-874C2C347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CC2276-9B64-443C-A052-0DC2B29208D8}"/>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37306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8994F3-B77B-4661-A68A-11CD65E67134}"/>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3" name="Footer Placeholder 2">
            <a:extLst>
              <a:ext uri="{FF2B5EF4-FFF2-40B4-BE49-F238E27FC236}">
                <a16:creationId xmlns:a16="http://schemas.microsoft.com/office/drawing/2014/main" id="{FDC44067-FD8A-4359-8B19-D5C4C1E4E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464A7C-E096-4E44-A468-707210FC9A1C}"/>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2466858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98A0-AE72-482A-9D5F-0396AA94C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296255-72BF-47F3-B793-B4318A51B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F53401-E308-4F48-A9DB-D7365129D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B3908-D62C-490E-8616-501A8026C52A}"/>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6" name="Footer Placeholder 5">
            <a:extLst>
              <a:ext uri="{FF2B5EF4-FFF2-40B4-BE49-F238E27FC236}">
                <a16:creationId xmlns:a16="http://schemas.microsoft.com/office/drawing/2014/main" id="{357CE7F1-F965-40DF-A38E-46F889991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9D08B-7057-40EF-BF8D-1A86E744E3FA}"/>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266892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F5D8-0378-4897-B2E4-7CC8B0BFE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396F3-8123-45EA-B53A-BCC5A0055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F1CCC2-29EB-486C-B0FB-CCE8F0A41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CE80A-30FF-4B7C-B03D-53EC6F86E8EF}"/>
              </a:ext>
            </a:extLst>
          </p:cNvPr>
          <p:cNvSpPr>
            <a:spLocks noGrp="1"/>
          </p:cNvSpPr>
          <p:nvPr>
            <p:ph type="dt" sz="half" idx="10"/>
          </p:nvPr>
        </p:nvSpPr>
        <p:spPr/>
        <p:txBody>
          <a:bodyPr/>
          <a:lstStyle/>
          <a:p>
            <a:fld id="{41F56740-464E-4ED2-BA9D-637247C4154C}" type="datetimeFigureOut">
              <a:rPr lang="en-US" smtClean="0"/>
              <a:t>2/12/21</a:t>
            </a:fld>
            <a:endParaRPr lang="en-US"/>
          </a:p>
        </p:txBody>
      </p:sp>
      <p:sp>
        <p:nvSpPr>
          <p:cNvPr id="6" name="Footer Placeholder 5">
            <a:extLst>
              <a:ext uri="{FF2B5EF4-FFF2-40B4-BE49-F238E27FC236}">
                <a16:creationId xmlns:a16="http://schemas.microsoft.com/office/drawing/2014/main" id="{B13FFA96-0610-4FD0-8CF4-4E40CCE4E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4D6B6-6D3A-447D-A9AC-4558297B2603}"/>
              </a:ext>
            </a:extLst>
          </p:cNvPr>
          <p:cNvSpPr>
            <a:spLocks noGrp="1"/>
          </p:cNvSpPr>
          <p:nvPr>
            <p:ph type="sldNum" sz="quarter" idx="12"/>
          </p:nvPr>
        </p:nvSpPr>
        <p:spPr/>
        <p:txBody>
          <a:bodyPr/>
          <a:lstStyle/>
          <a:p>
            <a:fld id="{7E17491E-5F78-4326-9A04-4664C9EF1A28}" type="slidenum">
              <a:rPr lang="en-US" smtClean="0"/>
              <a:t>‹#›</a:t>
            </a:fld>
            <a:endParaRPr lang="en-US"/>
          </a:p>
        </p:txBody>
      </p:sp>
    </p:spTree>
    <p:extLst>
      <p:ext uri="{BB962C8B-B14F-4D97-AF65-F5344CB8AC3E}">
        <p14:creationId xmlns:p14="http://schemas.microsoft.com/office/powerpoint/2010/main" val="159771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48179-4278-4730-BF58-E5FEC33F8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9249A7-6434-4BD3-B923-683FB405EE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BA1E7-3C8E-4FFF-A446-3CA4521F6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56740-464E-4ED2-BA9D-637247C4154C}" type="datetimeFigureOut">
              <a:rPr lang="en-US" smtClean="0"/>
              <a:t>2/12/21</a:t>
            </a:fld>
            <a:endParaRPr lang="en-US"/>
          </a:p>
        </p:txBody>
      </p:sp>
      <p:sp>
        <p:nvSpPr>
          <p:cNvPr id="5" name="Footer Placeholder 4">
            <a:extLst>
              <a:ext uri="{FF2B5EF4-FFF2-40B4-BE49-F238E27FC236}">
                <a16:creationId xmlns:a16="http://schemas.microsoft.com/office/drawing/2014/main" id="{1C4B3B54-2172-4A28-A68A-C8294F044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F56609-C0C1-4F75-8059-0000BC10D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7491E-5F78-4326-9A04-4664C9EF1A28}" type="slidenum">
              <a:rPr lang="en-US" smtClean="0"/>
              <a:t>‹#›</a:t>
            </a:fld>
            <a:endParaRPr lang="en-US"/>
          </a:p>
        </p:txBody>
      </p:sp>
    </p:spTree>
    <p:extLst>
      <p:ext uri="{BB962C8B-B14F-4D97-AF65-F5344CB8AC3E}">
        <p14:creationId xmlns:p14="http://schemas.microsoft.com/office/powerpoint/2010/main" val="156155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uUykRjC0VE" TargetMode="External"/><Relationship Id="rId7"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catalog.denverlibrary.org/search/title.aspx?ctx=1.1033.0.0.6&amp;pos=1&amp;cn=1328114"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player.vimeo.com/video/502211940?app_id=122963"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https://escholarship.org/uc/item/7m3342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Umd6ASztg8w"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059D90-288F-44A7-8315-FF9656B74F73}"/>
              </a:ext>
            </a:extLst>
          </p:cNvPr>
          <p:cNvSpPr/>
          <p:nvPr/>
        </p:nvSpPr>
        <p:spPr>
          <a:xfrm>
            <a:off x="0" y="0"/>
            <a:ext cx="12192000" cy="2825459"/>
          </a:xfrm>
          <a:prstGeom prst="rect">
            <a:avLst/>
          </a:prstGeom>
          <a:solidFill>
            <a:srgbClr val="3F3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5AB92C-DA23-4762-BAA5-6D0869BD684D}"/>
              </a:ext>
            </a:extLst>
          </p:cNvPr>
          <p:cNvSpPr/>
          <p:nvPr/>
        </p:nvSpPr>
        <p:spPr>
          <a:xfrm>
            <a:off x="0" y="340242"/>
            <a:ext cx="12192000" cy="1967023"/>
          </a:xfrm>
          <a:prstGeom prst="rect">
            <a:avLst/>
          </a:prstGeom>
          <a:solidFill>
            <a:srgbClr val="DEC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3E6B34-2774-40CD-93F6-0190C3EB6F6A}"/>
              </a:ext>
            </a:extLst>
          </p:cNvPr>
          <p:cNvSpPr/>
          <p:nvPr/>
        </p:nvSpPr>
        <p:spPr>
          <a:xfrm>
            <a:off x="0" y="1105785"/>
            <a:ext cx="12192000" cy="648587"/>
          </a:xfrm>
          <a:prstGeom prst="rect">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DBAD10-A36B-4A76-BF1F-40CA36D22E5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154130" y="-9516"/>
            <a:ext cx="9883739" cy="2825459"/>
          </a:xfrm>
          <a:prstGeom prst="rect">
            <a:avLst/>
          </a:prstGeom>
          <a:ln>
            <a:solidFill>
              <a:schemeClr val="bg1"/>
            </a:solidFill>
          </a:ln>
        </p:spPr>
      </p:pic>
      <p:pic>
        <p:nvPicPr>
          <p:cNvPr id="2" name="Picture 1">
            <a:extLst>
              <a:ext uri="{FF2B5EF4-FFF2-40B4-BE49-F238E27FC236}">
                <a16:creationId xmlns:a16="http://schemas.microsoft.com/office/drawing/2014/main" id="{B0630393-0133-4498-BE4A-86440FF479E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926957" y="2814826"/>
            <a:ext cx="4338083" cy="4041033"/>
          </a:xfrm>
          <a:prstGeom prst="rect">
            <a:avLst/>
          </a:prstGeom>
        </p:spPr>
      </p:pic>
      <p:sp>
        <p:nvSpPr>
          <p:cNvPr id="12" name="Rectangle 11">
            <a:extLst>
              <a:ext uri="{FF2B5EF4-FFF2-40B4-BE49-F238E27FC236}">
                <a16:creationId xmlns:a16="http://schemas.microsoft.com/office/drawing/2014/main" id="{6D1E5DD7-C064-43C5-983F-61AF0DD47A17}"/>
              </a:ext>
            </a:extLst>
          </p:cNvPr>
          <p:cNvSpPr/>
          <p:nvPr/>
        </p:nvSpPr>
        <p:spPr>
          <a:xfrm>
            <a:off x="4542602" y="3533198"/>
            <a:ext cx="2124876" cy="1323439"/>
          </a:xfrm>
          <a:prstGeom prst="rect">
            <a:avLst/>
          </a:prstGeom>
        </p:spPr>
        <p:txBody>
          <a:bodyPr wrap="none">
            <a:spAutoFit/>
          </a:bodyPr>
          <a:lstStyle/>
          <a:p>
            <a:pPr algn="ctr"/>
            <a:r>
              <a:rPr lang="en-US" sz="2000" dirty="0">
                <a:solidFill>
                  <a:srgbClr val="3F341E"/>
                </a:solidFill>
                <a:latin typeface="Calibri" panose="020F0502020204030204" pitchFamily="34" charset="0"/>
              </a:rPr>
              <a:t>Interactive Slides </a:t>
            </a:r>
          </a:p>
          <a:p>
            <a:pPr algn="ctr"/>
            <a:r>
              <a:rPr lang="en-US" sz="2000" dirty="0">
                <a:solidFill>
                  <a:srgbClr val="3F341E"/>
                </a:solidFill>
                <a:latin typeface="Calibri" panose="020F0502020204030204" pitchFamily="34" charset="0"/>
              </a:rPr>
              <a:t>for </a:t>
            </a:r>
          </a:p>
          <a:p>
            <a:pPr algn="ctr"/>
            <a:r>
              <a:rPr lang="en-US" sz="2000" dirty="0">
                <a:solidFill>
                  <a:srgbClr val="3F341E"/>
                </a:solidFill>
                <a:latin typeface="Calibri" panose="020F0502020204030204" pitchFamily="34" charset="0"/>
              </a:rPr>
              <a:t>Elementary School</a:t>
            </a:r>
          </a:p>
          <a:p>
            <a:pPr algn="ctr"/>
            <a:r>
              <a:rPr lang="en-US" sz="2000" dirty="0">
                <a:solidFill>
                  <a:srgbClr val="3F341E"/>
                </a:solidFill>
                <a:latin typeface="Calibri" panose="020F0502020204030204" pitchFamily="34" charset="0"/>
              </a:rPr>
              <a:t>Students </a:t>
            </a:r>
          </a:p>
        </p:txBody>
      </p:sp>
    </p:spTree>
    <p:extLst>
      <p:ext uri="{BB962C8B-B14F-4D97-AF65-F5344CB8AC3E}">
        <p14:creationId xmlns:p14="http://schemas.microsoft.com/office/powerpoint/2010/main" val="422837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915199-BEF8-415C-B164-334A6FF3060B}"/>
              </a:ext>
            </a:extLst>
          </p:cNvPr>
          <p:cNvSpPr/>
          <p:nvPr/>
        </p:nvSpPr>
        <p:spPr>
          <a:xfrm>
            <a:off x="4189228" y="428178"/>
            <a:ext cx="7768856" cy="5155257"/>
          </a:xfrm>
          <a:prstGeom prst="rect">
            <a:avLst/>
          </a:prstGeom>
        </p:spPr>
        <p:txBody>
          <a:bodyPr wrap="square">
            <a:spAutoFit/>
          </a:bodyPr>
          <a:lstStyle/>
          <a:p>
            <a:pPr fontAlgn="base"/>
            <a:endParaRPr lang="en-US" dirty="0">
              <a:solidFill>
                <a:srgbClr val="646466"/>
              </a:solidFill>
              <a:latin typeface="Calibri" panose="020F0502020204030204" pitchFamily="34" charset="0"/>
            </a:endParaRPr>
          </a:p>
          <a:p>
            <a:pPr fontAlgn="base"/>
            <a:endParaRPr lang="en-US" sz="500" dirty="0">
              <a:solidFill>
                <a:srgbClr val="646466"/>
              </a:solidFill>
              <a:latin typeface="Calibri" panose="020F0502020204030204" pitchFamily="34" charset="0"/>
            </a:endParaRPr>
          </a:p>
          <a:p>
            <a:pPr fontAlgn="base"/>
            <a:r>
              <a:rPr lang="en-US" dirty="0">
                <a:solidFill>
                  <a:srgbClr val="646466"/>
                </a:solidFill>
                <a:latin typeface="Calibri" panose="020F0502020204030204" pitchFamily="34" charset="0"/>
              </a:rPr>
              <a:t>What would you wear to celebrate your own inner beauty and express what makes you </a:t>
            </a:r>
          </a:p>
          <a:p>
            <a:pPr fontAlgn="base"/>
            <a:r>
              <a:rPr lang="en-US" dirty="0">
                <a:solidFill>
                  <a:srgbClr val="646466"/>
                </a:solidFill>
                <a:latin typeface="Calibri" panose="020F0502020204030204" pitchFamily="34" charset="0"/>
              </a:rPr>
              <a:t>strong? Play dress-up using collage. </a:t>
            </a:r>
          </a:p>
          <a:p>
            <a:pPr lvl="0"/>
            <a:endParaRPr lang="en-US" dirty="0">
              <a:solidFill>
                <a:srgbClr val="646466"/>
              </a:solidFill>
              <a:latin typeface="Calibri" panose="020F0502020204030204" pitchFamily="34" charset="0"/>
            </a:endParaRPr>
          </a:p>
          <a:p>
            <a:pPr lvl="0"/>
            <a:r>
              <a:rPr lang="en-US" dirty="0">
                <a:solidFill>
                  <a:srgbClr val="646466"/>
                </a:solidFill>
                <a:latin typeface="Calibri" panose="020F0502020204030204" pitchFamily="34" charset="0"/>
              </a:rPr>
              <a:t>1. Choose pictures of items from magazines or newspapers to create the most celebratory outfit you can think of! </a:t>
            </a:r>
          </a:p>
          <a:p>
            <a:pPr lvl="0"/>
            <a:r>
              <a:rPr lang="en-US" dirty="0">
                <a:solidFill>
                  <a:srgbClr val="646466"/>
                </a:solidFill>
                <a:latin typeface="Calibri" panose="020F0502020204030204" pitchFamily="34" charset="0"/>
              </a:rPr>
              <a:t>2. Arrange and glue your self-celebratory outfit on a blank paper or cardboard.</a:t>
            </a:r>
          </a:p>
          <a:p>
            <a:pPr lvl="0"/>
            <a:r>
              <a:rPr lang="en-US" dirty="0">
                <a:solidFill>
                  <a:srgbClr val="646466"/>
                </a:solidFill>
                <a:latin typeface="Calibri" panose="020F0502020204030204" pitchFamily="34" charset="0"/>
              </a:rPr>
              <a:t>Share the significance of items in your outfit. </a:t>
            </a:r>
          </a:p>
          <a:p>
            <a:pPr lvl="0"/>
            <a:endParaRPr lang="en-US" dirty="0"/>
          </a:p>
          <a:p>
            <a:r>
              <a:rPr lang="en-US" b="1" dirty="0">
                <a:solidFill>
                  <a:srgbClr val="646466"/>
                </a:solidFill>
                <a:latin typeface="Calibri" panose="020F0502020204030204" pitchFamily="34" charset="0"/>
              </a:rPr>
              <a:t>Reflection Questions:</a:t>
            </a:r>
          </a:p>
          <a:p>
            <a:pPr lvl="0"/>
            <a:r>
              <a:rPr lang="en-US" dirty="0">
                <a:solidFill>
                  <a:srgbClr val="646466"/>
                </a:solidFill>
                <a:latin typeface="Calibri" panose="020F0502020204030204" pitchFamily="34" charset="0"/>
              </a:rPr>
              <a:t>How did it feel to express your inner beauty and strength?</a:t>
            </a:r>
          </a:p>
          <a:p>
            <a:pPr lvl="0"/>
            <a:endParaRPr lang="en-US" dirty="0">
              <a:solidFill>
                <a:srgbClr val="646466"/>
              </a:solidFill>
              <a:latin typeface="Calibri" panose="020F0502020204030204" pitchFamily="34" charset="0"/>
            </a:endParaRPr>
          </a:p>
          <a:p>
            <a:pPr lvl="0"/>
            <a:endParaRPr lang="en-US" dirty="0">
              <a:solidFill>
                <a:srgbClr val="646466"/>
              </a:solidFill>
              <a:latin typeface="Calibri" panose="020F0502020204030204" pitchFamily="34" charset="0"/>
            </a:endParaRPr>
          </a:p>
          <a:p>
            <a:pPr lvl="0"/>
            <a:endParaRPr lang="en-US" dirty="0">
              <a:solidFill>
                <a:srgbClr val="646466"/>
              </a:solidFill>
              <a:latin typeface="Calibri" panose="020F0502020204030204" pitchFamily="34" charset="0"/>
            </a:endParaRPr>
          </a:p>
          <a:p>
            <a:pPr lvl="0"/>
            <a:endParaRPr lang="en-US" dirty="0">
              <a:solidFill>
                <a:srgbClr val="646466"/>
              </a:solidFill>
              <a:latin typeface="Calibri" panose="020F0502020204030204" pitchFamily="34" charset="0"/>
            </a:endParaRPr>
          </a:p>
          <a:p>
            <a:pPr lvl="0"/>
            <a:r>
              <a:rPr lang="en-US" dirty="0">
                <a:solidFill>
                  <a:srgbClr val="646466"/>
                </a:solidFill>
                <a:latin typeface="Calibri" panose="020F0502020204030204" pitchFamily="34" charset="0"/>
              </a:rPr>
              <a:t>In what ways did creating an outfit that celebrated your inner beauty feel the same or different from when you get dressed each day?</a:t>
            </a:r>
          </a:p>
        </p:txBody>
      </p:sp>
      <p:sp>
        <p:nvSpPr>
          <p:cNvPr id="5" name="Rectangle 4">
            <a:extLst>
              <a:ext uri="{FF2B5EF4-FFF2-40B4-BE49-F238E27FC236}">
                <a16:creationId xmlns:a16="http://schemas.microsoft.com/office/drawing/2014/main" id="{072F149A-2311-478C-9C5B-AE0A94098D72}"/>
              </a:ext>
            </a:extLst>
          </p:cNvPr>
          <p:cNvSpPr/>
          <p:nvPr/>
        </p:nvSpPr>
        <p:spPr>
          <a:xfrm>
            <a:off x="233915" y="3322115"/>
            <a:ext cx="3700131" cy="369332"/>
          </a:xfrm>
          <a:prstGeom prst="rect">
            <a:avLst/>
          </a:prstGeom>
        </p:spPr>
        <p:txBody>
          <a:bodyPr wrap="square">
            <a:spAutoFit/>
          </a:bodyPr>
          <a:lstStyle/>
          <a:p>
            <a:pPr fontAlgn="base"/>
            <a:r>
              <a:rPr lang="en-US" b="1" dirty="0">
                <a:solidFill>
                  <a:srgbClr val="646466"/>
                </a:solidFill>
              </a:rPr>
              <a:t>Share a photo of your collage Here:</a:t>
            </a:r>
            <a:endParaRPr lang="en-US" dirty="0">
              <a:solidFill>
                <a:srgbClr val="646466"/>
              </a:solidFill>
            </a:endParaRPr>
          </a:p>
        </p:txBody>
      </p:sp>
      <p:sp>
        <p:nvSpPr>
          <p:cNvPr id="6" name="Rectangle 5">
            <a:extLst>
              <a:ext uri="{FF2B5EF4-FFF2-40B4-BE49-F238E27FC236}">
                <a16:creationId xmlns:a16="http://schemas.microsoft.com/office/drawing/2014/main" id="{98BBC230-4CE1-4698-9A46-8ECA3D074DAF}"/>
              </a:ext>
            </a:extLst>
          </p:cNvPr>
          <p:cNvSpPr/>
          <p:nvPr/>
        </p:nvSpPr>
        <p:spPr>
          <a:xfrm>
            <a:off x="233915" y="3802529"/>
            <a:ext cx="3700131" cy="2913321"/>
          </a:xfrm>
          <a:prstGeom prst="rect">
            <a:avLst/>
          </a:prstGeom>
          <a:solidFill>
            <a:srgbClr val="3F341E"/>
          </a:solidFill>
          <a:ln>
            <a:solidFill>
              <a:srgbClr val="64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F8BD1A-141C-4F7B-9FF9-E8B78211E06D}"/>
              </a:ext>
            </a:extLst>
          </p:cNvPr>
          <p:cNvSpPr/>
          <p:nvPr/>
        </p:nvSpPr>
        <p:spPr>
          <a:xfrm>
            <a:off x="4181628" y="3846196"/>
            <a:ext cx="7768856" cy="1000699"/>
          </a:xfrm>
          <a:prstGeom prst="rect">
            <a:avLst/>
          </a:prstGeom>
          <a:solidFill>
            <a:srgbClr val="DEC691"/>
          </a:solidFill>
          <a:ln>
            <a:solidFill>
              <a:srgbClr val="64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709AB8-33DC-4945-BB5C-2B55382310C7}"/>
              </a:ext>
            </a:extLst>
          </p:cNvPr>
          <p:cNvSpPr/>
          <p:nvPr/>
        </p:nvSpPr>
        <p:spPr>
          <a:xfrm>
            <a:off x="4189228" y="5474225"/>
            <a:ext cx="7768856" cy="1241625"/>
          </a:xfrm>
          <a:prstGeom prst="rect">
            <a:avLst/>
          </a:prstGeom>
          <a:solidFill>
            <a:srgbClr val="DEC691"/>
          </a:solidFill>
          <a:ln>
            <a:solidFill>
              <a:srgbClr val="64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684C53-24C0-413B-902F-785F6B6BBF3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sp>
        <p:nvSpPr>
          <p:cNvPr id="10" name="Rectangle 9">
            <a:extLst>
              <a:ext uri="{FF2B5EF4-FFF2-40B4-BE49-F238E27FC236}">
                <a16:creationId xmlns:a16="http://schemas.microsoft.com/office/drawing/2014/main" id="{432288A1-7288-4A11-8014-E41DF351D230}"/>
              </a:ext>
            </a:extLst>
          </p:cNvPr>
          <p:cNvSpPr/>
          <p:nvPr/>
        </p:nvSpPr>
        <p:spPr>
          <a:xfrm>
            <a:off x="7085244" y="142150"/>
            <a:ext cx="1976823" cy="584775"/>
          </a:xfrm>
          <a:prstGeom prst="rect">
            <a:avLst/>
          </a:prstGeom>
        </p:spPr>
        <p:txBody>
          <a:bodyPr wrap="none">
            <a:spAutoFit/>
          </a:bodyPr>
          <a:lstStyle/>
          <a:p>
            <a:pPr algn="ctr" fontAlgn="base"/>
            <a:r>
              <a:rPr lang="en-US" sz="3200" dirty="0">
                <a:solidFill>
                  <a:srgbClr val="646466"/>
                </a:solidFill>
                <a:latin typeface="Calibri" panose="020F0502020204030204" pitchFamily="34" charset="0"/>
              </a:rPr>
              <a:t>Your Turn: </a:t>
            </a:r>
          </a:p>
        </p:txBody>
      </p:sp>
      <p:pic>
        <p:nvPicPr>
          <p:cNvPr id="12" name="Picture 11">
            <a:extLst>
              <a:ext uri="{FF2B5EF4-FFF2-40B4-BE49-F238E27FC236}">
                <a16:creationId xmlns:a16="http://schemas.microsoft.com/office/drawing/2014/main" id="{85A23E3E-17F1-4614-B9EA-97EE3C95F4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607149" y="-67923"/>
            <a:ext cx="2968862" cy="3700131"/>
          </a:xfrm>
          <a:prstGeom prst="rect">
            <a:avLst/>
          </a:prstGeom>
        </p:spPr>
      </p:pic>
    </p:spTree>
    <p:extLst>
      <p:ext uri="{BB962C8B-B14F-4D97-AF65-F5344CB8AC3E}">
        <p14:creationId xmlns:p14="http://schemas.microsoft.com/office/powerpoint/2010/main" val="41057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24E358-8D39-466F-9942-3EDB1919AA6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rot="5915446">
            <a:off x="-87900" y="1031213"/>
            <a:ext cx="1000582" cy="703494"/>
          </a:xfrm>
          <a:prstGeom prst="rect">
            <a:avLst/>
          </a:prstGeom>
        </p:spPr>
      </p:pic>
      <p:sp>
        <p:nvSpPr>
          <p:cNvPr id="3" name="Rectangle 2">
            <a:extLst>
              <a:ext uri="{FF2B5EF4-FFF2-40B4-BE49-F238E27FC236}">
                <a16:creationId xmlns:a16="http://schemas.microsoft.com/office/drawing/2014/main" id="{3E9ED143-13CE-46EC-BDBE-673E8EBD4FCC}"/>
              </a:ext>
            </a:extLst>
          </p:cNvPr>
          <p:cNvSpPr/>
          <p:nvPr/>
        </p:nvSpPr>
        <p:spPr>
          <a:xfrm>
            <a:off x="4459708" y="1699601"/>
            <a:ext cx="7636042" cy="5355312"/>
          </a:xfrm>
          <a:prstGeom prst="rect">
            <a:avLst/>
          </a:prstGeom>
        </p:spPr>
        <p:txBody>
          <a:bodyPr wrap="square">
            <a:spAutoFit/>
          </a:bodyPr>
          <a:lstStyle/>
          <a:p>
            <a:r>
              <a:rPr lang="en-US" sz="1900" b="1" dirty="0">
                <a:solidFill>
                  <a:srgbClr val="3F341E"/>
                </a:solidFill>
                <a:latin typeface="Calibri" panose="020F0502020204030204" pitchFamily="34" charset="0"/>
              </a:rPr>
              <a:t>Reflection Questions:</a:t>
            </a:r>
          </a:p>
          <a:p>
            <a:pPr lvl="0"/>
            <a:r>
              <a:rPr lang="en-US" sz="1900" dirty="0">
                <a:solidFill>
                  <a:srgbClr val="3F341E"/>
                </a:solidFill>
                <a:latin typeface="Calibri" panose="020F0502020204030204" pitchFamily="34" charset="0"/>
              </a:rPr>
              <a:t>How do you think the red crayon felt when it couldn’t color in red? </a:t>
            </a:r>
          </a:p>
          <a:p>
            <a:pPr lvl="0"/>
            <a:endParaRPr lang="en-US" sz="1900" dirty="0">
              <a:solidFill>
                <a:srgbClr val="3F341E"/>
              </a:solidFill>
              <a:latin typeface="Calibri" panose="020F0502020204030204" pitchFamily="34" charset="0"/>
            </a:endParaRPr>
          </a:p>
          <a:p>
            <a:pPr lvl="0"/>
            <a:endParaRPr lang="en-US" sz="1900" dirty="0">
              <a:solidFill>
                <a:srgbClr val="3F341E"/>
              </a:solidFill>
              <a:latin typeface="Calibri" panose="020F0502020204030204" pitchFamily="34" charset="0"/>
            </a:endParaRPr>
          </a:p>
          <a:p>
            <a:pPr lvl="0"/>
            <a:endParaRPr lang="en-US" sz="1900" dirty="0">
              <a:solidFill>
                <a:srgbClr val="3F341E"/>
              </a:solidFill>
              <a:latin typeface="Calibri" panose="020F0502020204030204" pitchFamily="34" charset="0"/>
            </a:endParaRPr>
          </a:p>
          <a:p>
            <a:pPr lvl="0"/>
            <a:r>
              <a:rPr lang="en-US" sz="1900" dirty="0">
                <a:solidFill>
                  <a:srgbClr val="3F341E"/>
                </a:solidFill>
                <a:latin typeface="Calibri" panose="020F0502020204030204" pitchFamily="34" charset="0"/>
              </a:rPr>
              <a:t>How do you think it felt when it could finally color in blue? </a:t>
            </a:r>
          </a:p>
          <a:p>
            <a:pPr lvl="0"/>
            <a:endParaRPr lang="en-US" sz="1900" dirty="0">
              <a:solidFill>
                <a:srgbClr val="3F341E"/>
              </a:solidFill>
              <a:latin typeface="Calibri" panose="020F0502020204030204" pitchFamily="34" charset="0"/>
            </a:endParaRPr>
          </a:p>
          <a:p>
            <a:pPr lvl="0"/>
            <a:endParaRPr lang="en-US" sz="1900" dirty="0">
              <a:solidFill>
                <a:srgbClr val="3F341E"/>
              </a:solidFill>
              <a:latin typeface="Calibri" panose="020F0502020204030204" pitchFamily="34" charset="0"/>
            </a:endParaRPr>
          </a:p>
          <a:p>
            <a:pPr lvl="0"/>
            <a:endParaRPr lang="en-US" sz="1900" dirty="0">
              <a:solidFill>
                <a:srgbClr val="3F341E"/>
              </a:solidFill>
              <a:latin typeface="Calibri" panose="020F0502020204030204" pitchFamily="34" charset="0"/>
            </a:endParaRPr>
          </a:p>
          <a:p>
            <a:pPr lvl="0"/>
            <a:r>
              <a:rPr lang="en-US" sz="1900" dirty="0">
                <a:solidFill>
                  <a:srgbClr val="3F341E"/>
                </a:solidFill>
                <a:latin typeface="Calibri" panose="020F0502020204030204" pitchFamily="34" charset="0"/>
              </a:rPr>
              <a:t>How might we help people feel like it is okay to feel or be different?</a:t>
            </a:r>
          </a:p>
          <a:p>
            <a:pPr lvl="0"/>
            <a:endParaRPr lang="en-US" sz="1900" dirty="0">
              <a:solidFill>
                <a:srgbClr val="3F341E"/>
              </a:solidFill>
              <a:latin typeface="Calibri" panose="020F0502020204030204" pitchFamily="34" charset="0"/>
            </a:endParaRPr>
          </a:p>
          <a:p>
            <a:pPr lvl="0"/>
            <a:endParaRPr lang="en-US" sz="1900" dirty="0">
              <a:solidFill>
                <a:srgbClr val="3F341E"/>
              </a:solidFill>
              <a:latin typeface="Calibri" panose="020F0502020204030204" pitchFamily="34" charset="0"/>
            </a:endParaRPr>
          </a:p>
          <a:p>
            <a:pPr lvl="0"/>
            <a:endParaRPr lang="en-US" sz="1900" dirty="0">
              <a:solidFill>
                <a:srgbClr val="3F341E"/>
              </a:solidFill>
              <a:latin typeface="Calibri" panose="020F0502020204030204" pitchFamily="34" charset="0"/>
            </a:endParaRPr>
          </a:p>
          <a:p>
            <a:pPr lvl="0"/>
            <a:r>
              <a:rPr lang="en-US" sz="1900" dirty="0">
                <a:solidFill>
                  <a:srgbClr val="3F341E"/>
                </a:solidFill>
                <a:latin typeface="Calibri" panose="020F0502020204030204" pitchFamily="34" charset="0"/>
              </a:rPr>
              <a:t>How might the red crayon and Empress </a:t>
            </a:r>
            <a:r>
              <a:rPr lang="en-US" sz="1900" dirty="0" err="1">
                <a:solidFill>
                  <a:srgbClr val="3F341E"/>
                </a:solidFill>
                <a:latin typeface="Calibri" panose="020F0502020204030204" pitchFamily="34" charset="0"/>
              </a:rPr>
              <a:t>Cixi’s</a:t>
            </a:r>
            <a:r>
              <a:rPr lang="en-US" sz="1900" dirty="0">
                <a:solidFill>
                  <a:srgbClr val="3F341E"/>
                </a:solidFill>
                <a:latin typeface="Calibri" panose="020F0502020204030204" pitchFamily="34" charset="0"/>
              </a:rPr>
              <a:t> stories be similar? How might they be different?</a:t>
            </a:r>
          </a:p>
          <a:p>
            <a:pPr fontAlgn="base"/>
            <a:r>
              <a:rPr lang="en-US" sz="1900" dirty="0">
                <a:latin typeface="Calibri" panose="020F0502020204030204" pitchFamily="34" charset="0"/>
              </a:rPr>
              <a:t> </a:t>
            </a:r>
          </a:p>
          <a:p>
            <a:pPr fontAlgn="base"/>
            <a:endParaRPr lang="en-US" sz="1900" dirty="0">
              <a:latin typeface="Calibri" panose="020F0502020204030204" pitchFamily="34" charset="0"/>
            </a:endParaRPr>
          </a:p>
          <a:p>
            <a:pPr fontAlgn="base"/>
            <a:endParaRPr lang="en-US" sz="1900" dirty="0">
              <a:latin typeface="Calibri" panose="020F0502020204030204" pitchFamily="34" charset="0"/>
            </a:endParaRPr>
          </a:p>
        </p:txBody>
      </p:sp>
      <p:pic>
        <p:nvPicPr>
          <p:cNvPr id="4" name="Picture 3">
            <a:hlinkClick r:id="rId3"/>
            <a:extLst>
              <a:ext uri="{FF2B5EF4-FFF2-40B4-BE49-F238E27FC236}">
                <a16:creationId xmlns:a16="http://schemas.microsoft.com/office/drawing/2014/main" id="{C2EFD2EC-A2A6-4DEA-90E9-F05B9552EE33}"/>
              </a:ext>
            </a:extLst>
          </p:cNvPr>
          <p:cNvPicPr>
            <a:picLocks noChangeAspect="1"/>
          </p:cNvPicPr>
          <p:nvPr/>
        </p:nvPicPr>
        <p:blipFill>
          <a:blip r:embed="rId4"/>
          <a:stretch>
            <a:fillRect/>
          </a:stretch>
        </p:blipFill>
        <p:spPr>
          <a:xfrm>
            <a:off x="481497" y="4594421"/>
            <a:ext cx="3625340" cy="2238218"/>
          </a:xfrm>
          <a:prstGeom prst="rect">
            <a:avLst/>
          </a:prstGeom>
        </p:spPr>
      </p:pic>
      <p:pic>
        <p:nvPicPr>
          <p:cNvPr id="5" name="Picture 4">
            <a:extLst>
              <a:ext uri="{FF2B5EF4-FFF2-40B4-BE49-F238E27FC236}">
                <a16:creationId xmlns:a16="http://schemas.microsoft.com/office/drawing/2014/main" id="{537BD9F9-3CDE-4B95-879E-AFA43DF15DB0}"/>
              </a:ext>
            </a:extLst>
          </p:cNvPr>
          <p:cNvPicPr>
            <a:picLocks noChangeAspect="1"/>
          </p:cNvPicPr>
          <p:nvPr/>
        </p:nvPicPr>
        <p:blipFill>
          <a:blip r:embed="rId5"/>
          <a:stretch>
            <a:fillRect/>
          </a:stretch>
        </p:blipFill>
        <p:spPr>
          <a:xfrm>
            <a:off x="514296" y="1979173"/>
            <a:ext cx="1489315" cy="2037270"/>
          </a:xfrm>
          <a:prstGeom prst="rect">
            <a:avLst/>
          </a:prstGeom>
        </p:spPr>
      </p:pic>
      <p:sp>
        <p:nvSpPr>
          <p:cNvPr id="6" name="TextBox 5">
            <a:extLst>
              <a:ext uri="{FF2B5EF4-FFF2-40B4-BE49-F238E27FC236}">
                <a16:creationId xmlns:a16="http://schemas.microsoft.com/office/drawing/2014/main" id="{AFBC073B-00A2-4781-A454-8074B98EB4A8}"/>
              </a:ext>
            </a:extLst>
          </p:cNvPr>
          <p:cNvSpPr txBox="1"/>
          <p:nvPr/>
        </p:nvSpPr>
        <p:spPr>
          <a:xfrm>
            <a:off x="2003611" y="3298228"/>
            <a:ext cx="1171073" cy="646331"/>
          </a:xfrm>
          <a:prstGeom prst="rect">
            <a:avLst/>
          </a:prstGeom>
          <a:noFill/>
        </p:spPr>
        <p:txBody>
          <a:bodyPr wrap="square" rtlCol="0">
            <a:spAutoFit/>
          </a:bodyPr>
          <a:lstStyle/>
          <a:p>
            <a:r>
              <a:rPr lang="en-US" dirty="0">
                <a:solidFill>
                  <a:srgbClr val="161616"/>
                </a:solidFill>
                <a:latin typeface="Calibri" panose="020F0502020204030204" pitchFamily="34" charset="0"/>
              </a:rPr>
              <a:t>Find it at </a:t>
            </a:r>
            <a:r>
              <a:rPr lang="en-US" dirty="0">
                <a:solidFill>
                  <a:srgbClr val="161616"/>
                </a:solidFill>
                <a:latin typeface="Calibri" panose="020F0502020204030204" pitchFamily="34" charset="0"/>
                <a:hlinkClick r:id="rId6">
                  <a:extLst>
                    <a:ext uri="{A12FA001-AC4F-418D-AE19-62706E023703}">
                      <ahyp:hlinkClr xmlns:ahyp="http://schemas.microsoft.com/office/drawing/2018/hyperlinkcolor" val="tx"/>
                    </a:ext>
                  </a:extLst>
                </a:hlinkClick>
              </a:rPr>
              <a:t>the library</a:t>
            </a:r>
            <a:endParaRPr lang="en-US" dirty="0">
              <a:solidFill>
                <a:srgbClr val="161616"/>
              </a:solidFill>
              <a:latin typeface="Calibri" panose="020F0502020204030204" pitchFamily="34" charset="0"/>
            </a:endParaRPr>
          </a:p>
        </p:txBody>
      </p:sp>
      <p:sp>
        <p:nvSpPr>
          <p:cNvPr id="7" name="TextBox 6">
            <a:extLst>
              <a:ext uri="{FF2B5EF4-FFF2-40B4-BE49-F238E27FC236}">
                <a16:creationId xmlns:a16="http://schemas.microsoft.com/office/drawing/2014/main" id="{BF21721D-EAE8-48C2-8060-C75D65FA8747}"/>
              </a:ext>
            </a:extLst>
          </p:cNvPr>
          <p:cNvSpPr txBox="1"/>
          <p:nvPr/>
        </p:nvSpPr>
        <p:spPr>
          <a:xfrm>
            <a:off x="514296" y="4120766"/>
            <a:ext cx="3399977" cy="369332"/>
          </a:xfrm>
          <a:prstGeom prst="rect">
            <a:avLst/>
          </a:prstGeom>
          <a:noFill/>
        </p:spPr>
        <p:txBody>
          <a:bodyPr wrap="square" rtlCol="0">
            <a:spAutoFit/>
          </a:bodyPr>
          <a:lstStyle/>
          <a:p>
            <a:r>
              <a:rPr lang="en-US" dirty="0">
                <a:solidFill>
                  <a:srgbClr val="646466"/>
                </a:solidFill>
                <a:latin typeface="Calibri" panose="020F0502020204030204" pitchFamily="34" charset="0"/>
              </a:rPr>
              <a:t>Or listen to this read aloud:</a:t>
            </a:r>
          </a:p>
        </p:txBody>
      </p:sp>
      <p:sp>
        <p:nvSpPr>
          <p:cNvPr id="2" name="Rectangle 1">
            <a:extLst>
              <a:ext uri="{FF2B5EF4-FFF2-40B4-BE49-F238E27FC236}">
                <a16:creationId xmlns:a16="http://schemas.microsoft.com/office/drawing/2014/main" id="{7CFDAB47-6F4C-4417-A145-8F2CEBC981EA}"/>
              </a:ext>
            </a:extLst>
          </p:cNvPr>
          <p:cNvSpPr/>
          <p:nvPr/>
        </p:nvSpPr>
        <p:spPr>
          <a:xfrm>
            <a:off x="514296" y="25361"/>
            <a:ext cx="10733005" cy="1692771"/>
          </a:xfrm>
          <a:prstGeom prst="rect">
            <a:avLst/>
          </a:prstGeom>
        </p:spPr>
        <p:txBody>
          <a:bodyPr wrap="square">
            <a:spAutoFit/>
          </a:bodyPr>
          <a:lstStyle/>
          <a:p>
            <a:pPr algn="ctr"/>
            <a:r>
              <a:rPr lang="en-US" sz="4000" b="1" dirty="0">
                <a:solidFill>
                  <a:srgbClr val="646466"/>
                </a:solidFill>
                <a:latin typeface="Calibri" panose="020F0502020204030204" pitchFamily="34" charset="0"/>
              </a:rPr>
              <a:t>Youngest Learners</a:t>
            </a:r>
            <a:r>
              <a:rPr lang="en-US" sz="4000" dirty="0">
                <a:solidFill>
                  <a:srgbClr val="646466"/>
                </a:solidFill>
                <a:latin typeface="Calibri" panose="020F0502020204030204" pitchFamily="34" charset="0"/>
              </a:rPr>
              <a:t> </a:t>
            </a:r>
            <a:endParaRPr lang="en-US" sz="1600" dirty="0">
              <a:solidFill>
                <a:srgbClr val="646466"/>
              </a:solidFill>
              <a:latin typeface="Calibri" panose="020F0502020204030204" pitchFamily="34" charset="0"/>
            </a:endParaRPr>
          </a:p>
          <a:p>
            <a:pPr algn="ctr"/>
            <a:r>
              <a:rPr lang="en-US" sz="1600" dirty="0" err="1">
                <a:solidFill>
                  <a:srgbClr val="646466"/>
                </a:solidFill>
                <a:latin typeface="Calibri" panose="020F0502020204030204" pitchFamily="34" charset="0"/>
              </a:rPr>
              <a:t>Cixi</a:t>
            </a:r>
            <a:r>
              <a:rPr lang="en-US" sz="1600" dirty="0">
                <a:solidFill>
                  <a:srgbClr val="646466"/>
                </a:solidFill>
                <a:latin typeface="Calibri" panose="020F0502020204030204" pitchFamily="34" charset="0"/>
              </a:rPr>
              <a:t> did many things others didn’t expect in order to be true to her inner self.</a:t>
            </a:r>
          </a:p>
          <a:p>
            <a:pPr algn="ctr"/>
            <a:r>
              <a:rPr lang="en-US" sz="1600" dirty="0">
                <a:solidFill>
                  <a:srgbClr val="646466"/>
                </a:solidFill>
                <a:latin typeface="Calibri" panose="020F0502020204030204" pitchFamily="34" charset="0"/>
              </a:rPr>
              <a:t> </a:t>
            </a:r>
          </a:p>
          <a:p>
            <a:pPr algn="ctr"/>
            <a:r>
              <a:rPr lang="en-US" sz="1600" dirty="0">
                <a:solidFill>
                  <a:srgbClr val="646466"/>
                </a:solidFill>
                <a:latin typeface="Calibri" panose="020F0502020204030204" pitchFamily="34" charset="0"/>
              </a:rPr>
              <a:t>Read the </a:t>
            </a:r>
            <a:r>
              <a:rPr lang="en-US" sz="1600" dirty="0">
                <a:solidFill>
                  <a:srgbClr val="646466"/>
                </a:solidFill>
                <a:latin typeface="Calibri" panose="020F0502020204030204" pitchFamily="34" charset="0"/>
                <a:hlinkClick r:id="rId6">
                  <a:extLst>
                    <a:ext uri="{A12FA001-AC4F-418D-AE19-62706E023703}">
                      <ahyp:hlinkClr xmlns:ahyp="http://schemas.microsoft.com/office/drawing/2018/hyperlinkcolor" val="tx"/>
                    </a:ext>
                  </a:extLst>
                </a:hlinkClick>
              </a:rPr>
              <a:t>book </a:t>
            </a:r>
            <a:r>
              <a:rPr lang="en-US" sz="1600" i="1" dirty="0">
                <a:solidFill>
                  <a:srgbClr val="C9A24B"/>
                </a:solidFill>
                <a:latin typeface="Calibri" panose="020F0502020204030204" pitchFamily="34" charset="0"/>
                <a:hlinkClick r:id="rId6">
                  <a:extLst>
                    <a:ext uri="{A12FA001-AC4F-418D-AE19-62706E023703}">
                      <ahyp:hlinkClr xmlns:ahyp="http://schemas.microsoft.com/office/drawing/2018/hyperlinkcolor" val="tx"/>
                    </a:ext>
                  </a:extLst>
                </a:hlinkClick>
              </a:rPr>
              <a:t>Red: A Crayon’s Story</a:t>
            </a:r>
            <a:r>
              <a:rPr lang="en-US" sz="1600" dirty="0">
                <a:solidFill>
                  <a:srgbClr val="C9A24B"/>
                </a:solidFill>
                <a:latin typeface="Calibri" panose="020F0502020204030204" pitchFamily="34" charset="0"/>
                <a:hlinkClick r:id="rId6">
                  <a:extLst>
                    <a:ext uri="{A12FA001-AC4F-418D-AE19-62706E023703}">
                      <ahyp:hlinkClr xmlns:ahyp="http://schemas.microsoft.com/office/drawing/2018/hyperlinkcolor" val="tx"/>
                    </a:ext>
                  </a:extLst>
                </a:hlinkClick>
              </a:rPr>
              <a:t> by Michael Hall</a:t>
            </a:r>
            <a:r>
              <a:rPr lang="en-US" sz="1600" dirty="0">
                <a:solidFill>
                  <a:srgbClr val="646466"/>
                </a:solidFill>
                <a:latin typeface="Calibri" panose="020F0502020204030204" pitchFamily="34" charset="0"/>
              </a:rPr>
              <a:t>. This book is about being true to your inner self and following your own path despite obstacles that you may encounter, kind of like Empress Dowager </a:t>
            </a:r>
            <a:r>
              <a:rPr lang="en-US" sz="1600" dirty="0" err="1">
                <a:solidFill>
                  <a:srgbClr val="646466"/>
                </a:solidFill>
                <a:latin typeface="Calibri" panose="020F0502020204030204" pitchFamily="34" charset="0"/>
              </a:rPr>
              <a:t>Cixi</a:t>
            </a:r>
            <a:r>
              <a:rPr lang="en-US" sz="1600" dirty="0">
                <a:solidFill>
                  <a:srgbClr val="646466"/>
                </a:solidFill>
                <a:latin typeface="Calibri" panose="020F0502020204030204" pitchFamily="34" charset="0"/>
              </a:rPr>
              <a:t>.</a:t>
            </a:r>
          </a:p>
        </p:txBody>
      </p:sp>
      <p:pic>
        <p:nvPicPr>
          <p:cNvPr id="8" name="Picture 7">
            <a:extLst>
              <a:ext uri="{FF2B5EF4-FFF2-40B4-BE49-F238E27FC236}">
                <a16:creationId xmlns:a16="http://schemas.microsoft.com/office/drawing/2014/main" id="{A4D209B4-3B7B-40EA-9B27-5504DC076F27}"/>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sp>
        <p:nvSpPr>
          <p:cNvPr id="10" name="Rectangle 9">
            <a:extLst>
              <a:ext uri="{FF2B5EF4-FFF2-40B4-BE49-F238E27FC236}">
                <a16:creationId xmlns:a16="http://schemas.microsoft.com/office/drawing/2014/main" id="{591EB53C-B51C-4A2F-8B98-2CAB5E8E0A24}"/>
              </a:ext>
            </a:extLst>
          </p:cNvPr>
          <p:cNvSpPr/>
          <p:nvPr/>
        </p:nvSpPr>
        <p:spPr>
          <a:xfrm>
            <a:off x="4524886" y="2380128"/>
            <a:ext cx="7152817" cy="712695"/>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76336A-C2B9-404F-B0CF-DDFDB2E902DD}"/>
              </a:ext>
            </a:extLst>
          </p:cNvPr>
          <p:cNvSpPr/>
          <p:nvPr/>
        </p:nvSpPr>
        <p:spPr>
          <a:xfrm>
            <a:off x="4524886" y="3546973"/>
            <a:ext cx="7152817" cy="712695"/>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6D587C-FCBC-4139-806B-DEA5E25AED8C}"/>
              </a:ext>
            </a:extLst>
          </p:cNvPr>
          <p:cNvSpPr/>
          <p:nvPr/>
        </p:nvSpPr>
        <p:spPr>
          <a:xfrm>
            <a:off x="4524886" y="4713818"/>
            <a:ext cx="7152817" cy="712695"/>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C05780-A659-4002-A2FB-143DEC60B38A}"/>
              </a:ext>
            </a:extLst>
          </p:cNvPr>
          <p:cNvSpPr/>
          <p:nvPr/>
        </p:nvSpPr>
        <p:spPr>
          <a:xfrm>
            <a:off x="4524885" y="6119944"/>
            <a:ext cx="7152817" cy="712695"/>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52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C53BF1-AD2E-4BF2-8457-4E5C26A2B68B}"/>
              </a:ext>
            </a:extLst>
          </p:cNvPr>
          <p:cNvSpPr/>
          <p:nvPr/>
        </p:nvSpPr>
        <p:spPr>
          <a:xfrm>
            <a:off x="13668" y="3890360"/>
            <a:ext cx="12191999" cy="2967335"/>
          </a:xfrm>
          <a:prstGeom prst="rect">
            <a:avLst/>
          </a:prstGeom>
          <a:solidFill>
            <a:srgbClr val="DEC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E2E1C4F9-B23E-42C5-9A1F-00210F0DEBEF}"/>
              </a:ext>
            </a:extLst>
          </p:cNvPr>
          <p:cNvSpPr/>
          <p:nvPr/>
        </p:nvSpPr>
        <p:spPr>
          <a:xfrm>
            <a:off x="4053975" y="108545"/>
            <a:ext cx="5169492" cy="461665"/>
          </a:xfrm>
          <a:prstGeom prst="rect">
            <a:avLst/>
          </a:prstGeom>
        </p:spPr>
        <p:txBody>
          <a:bodyPr wrap="none">
            <a:spAutoFit/>
          </a:bodyPr>
          <a:lstStyle/>
          <a:p>
            <a:pPr algn="ctr" fontAlgn="base"/>
            <a:r>
              <a:rPr lang="en-US" sz="2400" b="1" dirty="0">
                <a:solidFill>
                  <a:srgbClr val="3F341E"/>
                </a:solidFill>
                <a:latin typeface="Calibri" panose="020F0502020204030204" pitchFamily="34" charset="0"/>
              </a:rPr>
              <a:t>Gender Relations Are Power Relations </a:t>
            </a:r>
            <a:r>
              <a:rPr lang="en-US" sz="2400" dirty="0">
                <a:solidFill>
                  <a:srgbClr val="3F341E"/>
                </a:solidFill>
                <a:latin typeface="Calibri" panose="020F0502020204030204" pitchFamily="34" charset="0"/>
              </a:rPr>
              <a:t> </a:t>
            </a:r>
          </a:p>
        </p:txBody>
      </p:sp>
      <p:pic>
        <p:nvPicPr>
          <p:cNvPr id="9" name="Picture 8">
            <a:extLst>
              <a:ext uri="{FF2B5EF4-FFF2-40B4-BE49-F238E27FC236}">
                <a16:creationId xmlns:a16="http://schemas.microsoft.com/office/drawing/2014/main" id="{AABFD4D3-7DE4-4D4E-A912-71AB96CE58A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247302" y="1"/>
            <a:ext cx="958365" cy="1665668"/>
          </a:xfrm>
          <a:prstGeom prst="rect">
            <a:avLst/>
          </a:prstGeom>
        </p:spPr>
      </p:pic>
      <p:sp>
        <p:nvSpPr>
          <p:cNvPr id="2" name="Rectangle 1">
            <a:extLst>
              <a:ext uri="{FF2B5EF4-FFF2-40B4-BE49-F238E27FC236}">
                <a16:creationId xmlns:a16="http://schemas.microsoft.com/office/drawing/2014/main" id="{97CEC23A-CF8B-4B2C-89AD-F56EF57D9964}"/>
              </a:ext>
            </a:extLst>
          </p:cNvPr>
          <p:cNvSpPr/>
          <p:nvPr/>
        </p:nvSpPr>
        <p:spPr>
          <a:xfrm>
            <a:off x="8648701" y="1746492"/>
            <a:ext cx="3543299" cy="1960203"/>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9F4209-7B0D-425B-9D04-D1CD2A5FE1E7}"/>
              </a:ext>
            </a:extLst>
          </p:cNvPr>
          <p:cNvSpPr/>
          <p:nvPr/>
        </p:nvSpPr>
        <p:spPr>
          <a:xfrm>
            <a:off x="8648701" y="1789857"/>
            <a:ext cx="3543299" cy="984885"/>
          </a:xfrm>
          <a:prstGeom prst="rect">
            <a:avLst/>
          </a:prstGeom>
        </p:spPr>
        <p:txBody>
          <a:bodyPr wrap="square">
            <a:spAutoFit/>
          </a:bodyPr>
          <a:lstStyle/>
          <a:p>
            <a:pPr fontAlgn="base"/>
            <a:r>
              <a:rPr lang="en-US" sz="2000" dirty="0">
                <a:solidFill>
                  <a:schemeClr val="bg1"/>
                </a:solidFill>
                <a:latin typeface="Calibri" panose="020F0502020204030204" pitchFamily="34" charset="0"/>
              </a:rPr>
              <a:t>Other identities that effect power:</a:t>
            </a:r>
          </a:p>
          <a:p>
            <a:pPr fontAlgn="base"/>
            <a:endParaRPr lang="en-US" dirty="0"/>
          </a:p>
        </p:txBody>
      </p:sp>
      <p:sp>
        <p:nvSpPr>
          <p:cNvPr id="11" name="TextBox 10">
            <a:extLst>
              <a:ext uri="{FF2B5EF4-FFF2-40B4-BE49-F238E27FC236}">
                <a16:creationId xmlns:a16="http://schemas.microsoft.com/office/drawing/2014/main" id="{10105B94-F5E3-4031-A5DB-4012CCC57C26}"/>
              </a:ext>
            </a:extLst>
          </p:cNvPr>
          <p:cNvSpPr txBox="1"/>
          <p:nvPr/>
        </p:nvSpPr>
        <p:spPr>
          <a:xfrm>
            <a:off x="8264867" y="2454392"/>
            <a:ext cx="4109027" cy="1200329"/>
          </a:xfrm>
          <a:prstGeom prst="rect">
            <a:avLst/>
          </a:prstGeom>
          <a:noFill/>
        </p:spPr>
        <p:txBody>
          <a:bodyPr wrap="square" numCol="2" rtlCol="0">
            <a:spAutoFit/>
          </a:bodyPr>
          <a:lstStyle/>
          <a:p>
            <a:pPr fontAlgn="base"/>
            <a:r>
              <a:rPr lang="en-US" dirty="0">
                <a:solidFill>
                  <a:schemeClr val="bg1"/>
                </a:solidFill>
                <a:latin typeface="Calibri" panose="020F0502020204030204" pitchFamily="34" charset="0"/>
              </a:rPr>
              <a:t>	race</a:t>
            </a:r>
          </a:p>
          <a:p>
            <a:pPr fontAlgn="base"/>
            <a:r>
              <a:rPr lang="en-US" dirty="0">
                <a:solidFill>
                  <a:schemeClr val="bg1"/>
                </a:solidFill>
                <a:latin typeface="Calibri" panose="020F0502020204030204" pitchFamily="34" charset="0"/>
              </a:rPr>
              <a:t>	color</a:t>
            </a:r>
          </a:p>
          <a:p>
            <a:pPr fontAlgn="base"/>
            <a:r>
              <a:rPr lang="en-US" dirty="0">
                <a:solidFill>
                  <a:schemeClr val="bg1"/>
                </a:solidFill>
                <a:latin typeface="Calibri" panose="020F0502020204030204" pitchFamily="34" charset="0"/>
              </a:rPr>
              <a:t>	class</a:t>
            </a:r>
          </a:p>
          <a:p>
            <a:pPr fontAlgn="base"/>
            <a:r>
              <a:rPr lang="en-US" dirty="0">
                <a:solidFill>
                  <a:schemeClr val="bg1"/>
                </a:solidFill>
                <a:latin typeface="Calibri" panose="020F0502020204030204" pitchFamily="34" charset="0"/>
              </a:rPr>
              <a:t>	sexuality</a:t>
            </a:r>
          </a:p>
          <a:p>
            <a:pPr fontAlgn="base"/>
            <a:r>
              <a:rPr lang="en-US" dirty="0">
                <a:solidFill>
                  <a:schemeClr val="bg1"/>
                </a:solidFill>
                <a:latin typeface="Calibri" panose="020F0502020204030204" pitchFamily="34" charset="0"/>
              </a:rPr>
              <a:t>	ability </a:t>
            </a:r>
          </a:p>
          <a:p>
            <a:pPr fontAlgn="base"/>
            <a:r>
              <a:rPr lang="en-US" dirty="0">
                <a:solidFill>
                  <a:schemeClr val="bg1"/>
                </a:solidFill>
                <a:latin typeface="Calibri" panose="020F0502020204030204" pitchFamily="34" charset="0"/>
              </a:rPr>
              <a:t>	religion</a:t>
            </a:r>
          </a:p>
          <a:p>
            <a:pPr fontAlgn="base"/>
            <a:r>
              <a:rPr lang="en-US" dirty="0">
                <a:solidFill>
                  <a:schemeClr val="bg1"/>
                </a:solidFill>
                <a:latin typeface="Calibri" panose="020F0502020204030204" pitchFamily="34" charset="0"/>
              </a:rPr>
              <a:t>	belief</a:t>
            </a:r>
          </a:p>
        </p:txBody>
      </p:sp>
      <p:sp>
        <p:nvSpPr>
          <p:cNvPr id="3" name="Rectangle 2">
            <a:extLst>
              <a:ext uri="{FF2B5EF4-FFF2-40B4-BE49-F238E27FC236}">
                <a16:creationId xmlns:a16="http://schemas.microsoft.com/office/drawing/2014/main" id="{F45A6B1F-392B-481F-88A3-A6A083255A81}"/>
              </a:ext>
            </a:extLst>
          </p:cNvPr>
          <p:cNvSpPr/>
          <p:nvPr/>
        </p:nvSpPr>
        <p:spPr>
          <a:xfrm>
            <a:off x="4327058" y="3934814"/>
            <a:ext cx="7851273" cy="2554545"/>
          </a:xfrm>
          <a:prstGeom prst="rect">
            <a:avLst/>
          </a:prstGeom>
        </p:spPr>
        <p:txBody>
          <a:bodyPr wrap="square">
            <a:spAutoFit/>
          </a:bodyPr>
          <a:lstStyle/>
          <a:p>
            <a:pPr fontAlgn="base"/>
            <a:r>
              <a:rPr lang="en-US" dirty="0">
                <a:solidFill>
                  <a:srgbClr val="161616"/>
                </a:solidFill>
                <a:latin typeface="Calibri" panose="020F0502020204030204" pitchFamily="34" charset="0"/>
              </a:rPr>
              <a:t>Examining the history of </a:t>
            </a:r>
            <a:r>
              <a:rPr lang="en-US" dirty="0" err="1">
                <a:solidFill>
                  <a:srgbClr val="161616"/>
                </a:solidFill>
                <a:latin typeface="Calibri" panose="020F0502020204030204" pitchFamily="34" charset="0"/>
              </a:rPr>
              <a:t>Cixi</a:t>
            </a:r>
            <a:r>
              <a:rPr lang="en-US" dirty="0">
                <a:solidFill>
                  <a:srgbClr val="161616"/>
                </a:solidFill>
                <a:latin typeface="Calibri" panose="020F0502020204030204" pitchFamily="34" charset="0"/>
              </a:rPr>
              <a:t>, we can dispel misconceptions that women in Qing Dynasty China were passive figures. </a:t>
            </a:r>
          </a:p>
          <a:p>
            <a:pPr fontAlgn="base"/>
            <a:r>
              <a:rPr lang="en-US" dirty="0">
                <a:solidFill>
                  <a:srgbClr val="161616"/>
                </a:solidFill>
                <a:latin typeface="Calibri" panose="020F0502020204030204" pitchFamily="34" charset="0"/>
              </a:rPr>
              <a:t> </a:t>
            </a:r>
          </a:p>
          <a:p>
            <a:pPr fontAlgn="base"/>
            <a:r>
              <a:rPr lang="en-US" dirty="0">
                <a:solidFill>
                  <a:srgbClr val="161616"/>
                </a:solidFill>
                <a:latin typeface="Calibri" panose="020F0502020204030204" pitchFamily="34" charset="0"/>
              </a:rPr>
              <a:t>Ideas of gender and gender stereotypes are just two parts of a very </a:t>
            </a:r>
          </a:p>
          <a:p>
            <a:pPr fontAlgn="base"/>
            <a:r>
              <a:rPr lang="en-US" dirty="0">
                <a:solidFill>
                  <a:srgbClr val="161616"/>
                </a:solidFill>
                <a:latin typeface="Calibri" panose="020F0502020204030204" pitchFamily="34" charset="0"/>
              </a:rPr>
              <a:t>complex system of power and privilege.</a:t>
            </a:r>
          </a:p>
          <a:p>
            <a:pPr fontAlgn="base"/>
            <a:endParaRPr lang="en-US" dirty="0">
              <a:solidFill>
                <a:srgbClr val="161616"/>
              </a:solidFill>
              <a:latin typeface="Calibri" panose="020F0502020204030204" pitchFamily="34" charset="0"/>
            </a:endParaRPr>
          </a:p>
          <a:p>
            <a:pPr fontAlgn="base"/>
            <a:r>
              <a:rPr lang="en-US" dirty="0">
                <a:solidFill>
                  <a:srgbClr val="161616"/>
                </a:solidFill>
                <a:latin typeface="Calibri" panose="020F0502020204030204" pitchFamily="34" charset="0"/>
              </a:rPr>
              <a:t>These might look different in different cultures and different </a:t>
            </a:r>
          </a:p>
          <a:p>
            <a:pPr fontAlgn="base"/>
            <a:r>
              <a:rPr lang="en-US" dirty="0">
                <a:solidFill>
                  <a:srgbClr val="161616"/>
                </a:solidFill>
                <a:latin typeface="Calibri" panose="020F0502020204030204" pitchFamily="34" charset="0"/>
              </a:rPr>
              <a:t>time periods.</a:t>
            </a:r>
          </a:p>
          <a:p>
            <a:pPr fontAlgn="base"/>
            <a:r>
              <a:rPr lang="en-US" sz="1600" dirty="0">
                <a:solidFill>
                  <a:srgbClr val="161616"/>
                </a:solidFill>
                <a:latin typeface="Calibri" panose="020F0502020204030204" pitchFamily="34" charset="0"/>
              </a:rPr>
              <a:t> </a:t>
            </a:r>
          </a:p>
        </p:txBody>
      </p:sp>
      <p:sp>
        <p:nvSpPr>
          <p:cNvPr id="12" name="Rectangle 11">
            <a:extLst>
              <a:ext uri="{FF2B5EF4-FFF2-40B4-BE49-F238E27FC236}">
                <a16:creationId xmlns:a16="http://schemas.microsoft.com/office/drawing/2014/main" id="{7B943135-94FE-4EC4-BB3E-CADA373994CB}"/>
              </a:ext>
            </a:extLst>
          </p:cNvPr>
          <p:cNvSpPr/>
          <p:nvPr/>
        </p:nvSpPr>
        <p:spPr>
          <a:xfrm>
            <a:off x="4366703" y="671898"/>
            <a:ext cx="4024003" cy="2646416"/>
          </a:xfrm>
          <a:custGeom>
            <a:avLst/>
            <a:gdLst>
              <a:gd name="connsiteX0" fmla="*/ 0 w 4024003"/>
              <a:gd name="connsiteY0" fmla="*/ 0 h 2646416"/>
              <a:gd name="connsiteX1" fmla="*/ 615098 w 4024003"/>
              <a:gd name="connsiteY1" fmla="*/ 0 h 2646416"/>
              <a:gd name="connsiteX2" fmla="*/ 1149715 w 4024003"/>
              <a:gd name="connsiteY2" fmla="*/ 0 h 2646416"/>
              <a:gd name="connsiteX3" fmla="*/ 1644093 w 4024003"/>
              <a:gd name="connsiteY3" fmla="*/ 0 h 2646416"/>
              <a:gd name="connsiteX4" fmla="*/ 2098230 w 4024003"/>
              <a:gd name="connsiteY4" fmla="*/ 0 h 2646416"/>
              <a:gd name="connsiteX5" fmla="*/ 2713328 w 4024003"/>
              <a:gd name="connsiteY5" fmla="*/ 0 h 2646416"/>
              <a:gd name="connsiteX6" fmla="*/ 3368665 w 4024003"/>
              <a:gd name="connsiteY6" fmla="*/ 0 h 2646416"/>
              <a:gd name="connsiteX7" fmla="*/ 4024003 w 4024003"/>
              <a:gd name="connsiteY7" fmla="*/ 0 h 2646416"/>
              <a:gd name="connsiteX8" fmla="*/ 4024003 w 4024003"/>
              <a:gd name="connsiteY8" fmla="*/ 529283 h 2646416"/>
              <a:gd name="connsiteX9" fmla="*/ 4024003 w 4024003"/>
              <a:gd name="connsiteY9" fmla="*/ 1032102 h 2646416"/>
              <a:gd name="connsiteX10" fmla="*/ 4024003 w 4024003"/>
              <a:gd name="connsiteY10" fmla="*/ 1508457 h 2646416"/>
              <a:gd name="connsiteX11" fmla="*/ 4024003 w 4024003"/>
              <a:gd name="connsiteY11" fmla="*/ 2037740 h 2646416"/>
              <a:gd name="connsiteX12" fmla="*/ 4024003 w 4024003"/>
              <a:gd name="connsiteY12" fmla="*/ 2646416 h 2646416"/>
              <a:gd name="connsiteX13" fmla="*/ 3408905 w 4024003"/>
              <a:gd name="connsiteY13" fmla="*/ 2646416 h 2646416"/>
              <a:gd name="connsiteX14" fmla="*/ 2834048 w 4024003"/>
              <a:gd name="connsiteY14" fmla="*/ 2646416 h 2646416"/>
              <a:gd name="connsiteX15" fmla="*/ 2178710 w 4024003"/>
              <a:gd name="connsiteY15" fmla="*/ 2646416 h 2646416"/>
              <a:gd name="connsiteX16" fmla="*/ 1644093 w 4024003"/>
              <a:gd name="connsiteY16" fmla="*/ 2646416 h 2646416"/>
              <a:gd name="connsiteX17" fmla="*/ 988755 w 4024003"/>
              <a:gd name="connsiteY17" fmla="*/ 2646416 h 2646416"/>
              <a:gd name="connsiteX18" fmla="*/ 0 w 4024003"/>
              <a:gd name="connsiteY18" fmla="*/ 2646416 h 2646416"/>
              <a:gd name="connsiteX19" fmla="*/ 0 w 4024003"/>
              <a:gd name="connsiteY19" fmla="*/ 2143597 h 2646416"/>
              <a:gd name="connsiteX20" fmla="*/ 0 w 4024003"/>
              <a:gd name="connsiteY20" fmla="*/ 1561385 h 2646416"/>
              <a:gd name="connsiteX21" fmla="*/ 0 w 4024003"/>
              <a:gd name="connsiteY21" fmla="*/ 1111495 h 2646416"/>
              <a:gd name="connsiteX22" fmla="*/ 0 w 4024003"/>
              <a:gd name="connsiteY22" fmla="*/ 635140 h 2646416"/>
              <a:gd name="connsiteX23" fmla="*/ 0 w 4024003"/>
              <a:gd name="connsiteY23" fmla="*/ 0 h 264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24003" h="2646416" extrusionOk="0">
                <a:moveTo>
                  <a:pt x="0" y="0"/>
                </a:moveTo>
                <a:cubicBezTo>
                  <a:pt x="159969" y="-32125"/>
                  <a:pt x="439116" y="16137"/>
                  <a:pt x="615098" y="0"/>
                </a:cubicBezTo>
                <a:cubicBezTo>
                  <a:pt x="791080" y="-16137"/>
                  <a:pt x="920294" y="7854"/>
                  <a:pt x="1149715" y="0"/>
                </a:cubicBezTo>
                <a:cubicBezTo>
                  <a:pt x="1379136" y="-7854"/>
                  <a:pt x="1473816" y="25181"/>
                  <a:pt x="1644093" y="0"/>
                </a:cubicBezTo>
                <a:cubicBezTo>
                  <a:pt x="1814370" y="-25181"/>
                  <a:pt x="1927358" y="24870"/>
                  <a:pt x="2098230" y="0"/>
                </a:cubicBezTo>
                <a:cubicBezTo>
                  <a:pt x="2269102" y="-24870"/>
                  <a:pt x="2506796" y="23485"/>
                  <a:pt x="2713328" y="0"/>
                </a:cubicBezTo>
                <a:cubicBezTo>
                  <a:pt x="2919860" y="-23485"/>
                  <a:pt x="3117031" y="3512"/>
                  <a:pt x="3368665" y="0"/>
                </a:cubicBezTo>
                <a:cubicBezTo>
                  <a:pt x="3620299" y="-3512"/>
                  <a:pt x="3867557" y="20576"/>
                  <a:pt x="4024003" y="0"/>
                </a:cubicBezTo>
                <a:cubicBezTo>
                  <a:pt x="4052351" y="149006"/>
                  <a:pt x="3984626" y="330114"/>
                  <a:pt x="4024003" y="529283"/>
                </a:cubicBezTo>
                <a:cubicBezTo>
                  <a:pt x="4063380" y="728452"/>
                  <a:pt x="4016219" y="884597"/>
                  <a:pt x="4024003" y="1032102"/>
                </a:cubicBezTo>
                <a:cubicBezTo>
                  <a:pt x="4031787" y="1179607"/>
                  <a:pt x="4007652" y="1339917"/>
                  <a:pt x="4024003" y="1508457"/>
                </a:cubicBezTo>
                <a:cubicBezTo>
                  <a:pt x="4040354" y="1676998"/>
                  <a:pt x="4017360" y="1829426"/>
                  <a:pt x="4024003" y="2037740"/>
                </a:cubicBezTo>
                <a:cubicBezTo>
                  <a:pt x="4030646" y="2246054"/>
                  <a:pt x="4018967" y="2430309"/>
                  <a:pt x="4024003" y="2646416"/>
                </a:cubicBezTo>
                <a:cubicBezTo>
                  <a:pt x="3844308" y="2702891"/>
                  <a:pt x="3625448" y="2589861"/>
                  <a:pt x="3408905" y="2646416"/>
                </a:cubicBezTo>
                <a:cubicBezTo>
                  <a:pt x="3192362" y="2702971"/>
                  <a:pt x="2978483" y="2592293"/>
                  <a:pt x="2834048" y="2646416"/>
                </a:cubicBezTo>
                <a:cubicBezTo>
                  <a:pt x="2689613" y="2700539"/>
                  <a:pt x="2312199" y="2624575"/>
                  <a:pt x="2178710" y="2646416"/>
                </a:cubicBezTo>
                <a:cubicBezTo>
                  <a:pt x="2045221" y="2668257"/>
                  <a:pt x="1854017" y="2626183"/>
                  <a:pt x="1644093" y="2646416"/>
                </a:cubicBezTo>
                <a:cubicBezTo>
                  <a:pt x="1434169" y="2666649"/>
                  <a:pt x="1140603" y="2570118"/>
                  <a:pt x="988755" y="2646416"/>
                </a:cubicBezTo>
                <a:cubicBezTo>
                  <a:pt x="836907" y="2722714"/>
                  <a:pt x="444203" y="2553966"/>
                  <a:pt x="0" y="2646416"/>
                </a:cubicBezTo>
                <a:cubicBezTo>
                  <a:pt x="-36193" y="2436441"/>
                  <a:pt x="38255" y="2355946"/>
                  <a:pt x="0" y="2143597"/>
                </a:cubicBezTo>
                <a:cubicBezTo>
                  <a:pt x="-38255" y="1931248"/>
                  <a:pt x="8227" y="1782172"/>
                  <a:pt x="0" y="1561385"/>
                </a:cubicBezTo>
                <a:cubicBezTo>
                  <a:pt x="-8227" y="1340598"/>
                  <a:pt x="53785" y="1254574"/>
                  <a:pt x="0" y="1111495"/>
                </a:cubicBezTo>
                <a:cubicBezTo>
                  <a:pt x="-53785" y="968416"/>
                  <a:pt x="23938" y="774633"/>
                  <a:pt x="0" y="635140"/>
                </a:cubicBezTo>
                <a:cubicBezTo>
                  <a:pt x="-23938" y="495648"/>
                  <a:pt x="56176" y="301638"/>
                  <a:pt x="0" y="0"/>
                </a:cubicBezTo>
                <a:close/>
              </a:path>
            </a:pathLst>
          </a:custGeom>
          <a:noFill/>
          <a:ln w="28575">
            <a:solidFill>
              <a:srgbClr val="161616"/>
            </a:solidFill>
            <a:extLst>
              <a:ext uri="{C807C97D-BFC1-408E-A445-0C87EB9F89A2}">
                <ask:lineSketchStyleProps xmlns:ask="http://schemas.microsoft.com/office/drawing/2018/sketchyshapes" sd="387328926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p:txBody>
      </p:sp>
      <p:sp>
        <p:nvSpPr>
          <p:cNvPr id="10" name="Rectangle 9">
            <a:extLst>
              <a:ext uri="{FF2B5EF4-FFF2-40B4-BE49-F238E27FC236}">
                <a16:creationId xmlns:a16="http://schemas.microsoft.com/office/drawing/2014/main" id="{525676E6-E503-41FD-BE7F-C567874ACD1C}"/>
              </a:ext>
            </a:extLst>
          </p:cNvPr>
          <p:cNvSpPr/>
          <p:nvPr/>
        </p:nvSpPr>
        <p:spPr>
          <a:xfrm>
            <a:off x="4216175" y="3419671"/>
            <a:ext cx="4200509" cy="369332"/>
          </a:xfrm>
          <a:prstGeom prst="rect">
            <a:avLst/>
          </a:prstGeom>
        </p:spPr>
        <p:txBody>
          <a:bodyPr wrap="none">
            <a:spAutoFit/>
          </a:bodyPr>
          <a:lstStyle/>
          <a:p>
            <a:pPr algn="ctr"/>
            <a:r>
              <a:rPr lang="en-US" dirty="0"/>
              <a:t>Draw a woman who you think holds power</a:t>
            </a:r>
          </a:p>
        </p:txBody>
      </p:sp>
      <p:pic>
        <p:nvPicPr>
          <p:cNvPr id="6" name="Picture 5">
            <a:extLst>
              <a:ext uri="{FF2B5EF4-FFF2-40B4-BE49-F238E27FC236}">
                <a16:creationId xmlns:a16="http://schemas.microsoft.com/office/drawing/2014/main" id="{F3D1B40D-03A7-49B4-9DF0-00820B72D54D}"/>
              </a:ext>
            </a:extLst>
          </p:cNvPr>
          <p:cNvPicPr>
            <a:picLocks noChangeAspect="1"/>
          </p:cNvPicPr>
          <p:nvPr/>
        </p:nvPicPr>
        <p:blipFill>
          <a:blip r:embed="rId4"/>
          <a:stretch>
            <a:fillRect/>
          </a:stretch>
        </p:blipFill>
        <p:spPr>
          <a:xfrm>
            <a:off x="222263" y="570210"/>
            <a:ext cx="3966652" cy="5919149"/>
          </a:xfrm>
          <a:prstGeom prst="rect">
            <a:avLst/>
          </a:prstGeom>
        </p:spPr>
      </p:pic>
      <p:sp>
        <p:nvSpPr>
          <p:cNvPr id="14" name="Rectangle 13">
            <a:extLst>
              <a:ext uri="{FF2B5EF4-FFF2-40B4-BE49-F238E27FC236}">
                <a16:creationId xmlns:a16="http://schemas.microsoft.com/office/drawing/2014/main" id="{6B18182D-3AB7-40AE-BFC1-5B18E1BA16DB}"/>
              </a:ext>
            </a:extLst>
          </p:cNvPr>
          <p:cNvSpPr/>
          <p:nvPr/>
        </p:nvSpPr>
        <p:spPr>
          <a:xfrm>
            <a:off x="220429" y="6487346"/>
            <a:ext cx="3995746" cy="400110"/>
          </a:xfrm>
          <a:prstGeom prst="rect">
            <a:avLst/>
          </a:prstGeom>
        </p:spPr>
        <p:txBody>
          <a:bodyPr wrap="square">
            <a:spAutoFit/>
          </a:bodyPr>
          <a:lstStyle/>
          <a:p>
            <a:r>
              <a:rPr lang="en-US" sz="1000" dirty="0">
                <a:latin typeface="Calibri" panose="020F0502020204030204" pitchFamily="34" charset="0"/>
              </a:rPr>
              <a:t>China: Official portrait of </a:t>
            </a:r>
            <a:r>
              <a:rPr lang="en-US" sz="1000" dirty="0" err="1">
                <a:latin typeface="Calibri" panose="020F0502020204030204" pitchFamily="34" charset="0"/>
              </a:rPr>
              <a:t>Empr</a:t>
            </a:r>
            <a:r>
              <a:rPr lang="en-US" sz="1000" dirty="0">
                <a:latin typeface="Calibri" panose="020F0502020204030204" pitchFamily="34" charset="0"/>
              </a:rPr>
              <a:t>... Yu </a:t>
            </a:r>
            <a:r>
              <a:rPr lang="en-US" sz="1000" dirty="0" err="1">
                <a:latin typeface="Calibri" panose="020F0502020204030204" pitchFamily="34" charset="0"/>
              </a:rPr>
              <a:t>Xunling</a:t>
            </a:r>
            <a:endParaRPr lang="en-US" sz="1000" dirty="0">
              <a:latin typeface="Calibri" panose="020F0502020204030204" pitchFamily="34" charset="0"/>
            </a:endParaRPr>
          </a:p>
          <a:p>
            <a:r>
              <a:rPr lang="en-US" sz="1000" dirty="0">
                <a:latin typeface="Calibri" panose="020F0502020204030204" pitchFamily="34" charset="0"/>
              </a:rPr>
              <a:t>(c.1880–1943) Credit: Pictures from History/Bridgeman Images.</a:t>
            </a:r>
            <a:endParaRPr lang="en-US" sz="1000" dirty="0"/>
          </a:p>
        </p:txBody>
      </p:sp>
    </p:spTree>
    <p:extLst>
      <p:ext uri="{BB962C8B-B14F-4D97-AF65-F5344CB8AC3E}">
        <p14:creationId xmlns:p14="http://schemas.microsoft.com/office/powerpoint/2010/main" val="341471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72DFC6-F9A5-47F4-97A5-43771B4D2D4B}"/>
              </a:ext>
            </a:extLst>
          </p:cNvPr>
          <p:cNvSpPr txBox="1"/>
          <p:nvPr/>
        </p:nvSpPr>
        <p:spPr>
          <a:xfrm>
            <a:off x="7476565" y="832835"/>
            <a:ext cx="4456996" cy="3416320"/>
          </a:xfrm>
          <a:prstGeom prst="rect">
            <a:avLst/>
          </a:prstGeom>
          <a:noFill/>
        </p:spPr>
        <p:txBody>
          <a:bodyPr wrap="square" rtlCol="0">
            <a:spAutoFit/>
          </a:bodyPr>
          <a:lstStyle/>
          <a:p>
            <a:pPr fontAlgn="base"/>
            <a:r>
              <a:rPr lang="en-US" dirty="0">
                <a:solidFill>
                  <a:srgbClr val="161616"/>
                </a:solidFill>
                <a:latin typeface="Calibri" panose="020F0502020204030204" pitchFamily="34" charset="0"/>
              </a:rPr>
              <a:t> </a:t>
            </a:r>
          </a:p>
          <a:p>
            <a:pPr fontAlgn="base"/>
            <a:r>
              <a:rPr lang="en-US" b="1" dirty="0">
                <a:solidFill>
                  <a:srgbClr val="161616"/>
                </a:solidFill>
                <a:latin typeface="Calibri" panose="020F0502020204030204" pitchFamily="34" charset="0"/>
              </a:rPr>
              <a:t>Conversation Questions:</a:t>
            </a:r>
            <a:endParaRPr lang="en-US" dirty="0">
              <a:solidFill>
                <a:srgbClr val="161616"/>
              </a:solidFill>
              <a:latin typeface="Calibri" panose="020F0502020204030204" pitchFamily="34" charset="0"/>
            </a:endParaRPr>
          </a:p>
          <a:p>
            <a:pPr lvl="0"/>
            <a:endParaRPr lang="en-US" dirty="0">
              <a:solidFill>
                <a:srgbClr val="161616"/>
              </a:solidFill>
              <a:latin typeface="Calibri" panose="020F0502020204030204" pitchFamily="34" charset="0"/>
            </a:endParaRPr>
          </a:p>
          <a:p>
            <a:pPr lvl="0"/>
            <a:r>
              <a:rPr lang="en-US" dirty="0">
                <a:solidFill>
                  <a:srgbClr val="161616"/>
                </a:solidFill>
                <a:latin typeface="Calibri" panose="020F0502020204030204" pitchFamily="34" charset="0"/>
              </a:rPr>
              <a:t>In what ways did Empress </a:t>
            </a:r>
            <a:r>
              <a:rPr lang="en-US" dirty="0" err="1">
                <a:solidFill>
                  <a:srgbClr val="161616"/>
                </a:solidFill>
                <a:latin typeface="Calibri" panose="020F0502020204030204" pitchFamily="34" charset="0"/>
              </a:rPr>
              <a:t>Cixi</a:t>
            </a:r>
            <a:r>
              <a:rPr lang="en-US" dirty="0">
                <a:solidFill>
                  <a:srgbClr val="161616"/>
                </a:solidFill>
                <a:latin typeface="Calibri" panose="020F0502020204030204" pitchFamily="34" charset="0"/>
              </a:rPr>
              <a:t> emphasize her power using fashion or accessories?</a:t>
            </a:r>
          </a:p>
          <a:p>
            <a:pPr lvl="0"/>
            <a:endParaRPr lang="en-US" dirty="0"/>
          </a:p>
          <a:p>
            <a:pPr lvl="0"/>
            <a:endParaRPr lang="en-US" dirty="0"/>
          </a:p>
          <a:p>
            <a:pPr lvl="0"/>
            <a:endParaRPr lang="en-US" dirty="0"/>
          </a:p>
          <a:p>
            <a:pPr lvl="0"/>
            <a:endParaRPr lang="en-US" dirty="0"/>
          </a:p>
          <a:p>
            <a:pPr lvl="0"/>
            <a:endParaRPr lang="en-US" dirty="0"/>
          </a:p>
          <a:p>
            <a:pPr lvl="0"/>
            <a:endParaRPr lang="en-US" dirty="0"/>
          </a:p>
          <a:p>
            <a:endParaRPr lang="en-US" dirty="0"/>
          </a:p>
        </p:txBody>
      </p:sp>
      <p:sp>
        <p:nvSpPr>
          <p:cNvPr id="3" name="Rectangle 2">
            <a:extLst>
              <a:ext uri="{FF2B5EF4-FFF2-40B4-BE49-F238E27FC236}">
                <a16:creationId xmlns:a16="http://schemas.microsoft.com/office/drawing/2014/main" id="{7BFDEB4D-D56A-449C-8B6C-FF64CE721521}"/>
              </a:ext>
            </a:extLst>
          </p:cNvPr>
          <p:cNvSpPr/>
          <p:nvPr/>
        </p:nvSpPr>
        <p:spPr>
          <a:xfrm>
            <a:off x="7476565" y="2286001"/>
            <a:ext cx="4456996" cy="2436424"/>
          </a:xfrm>
          <a:prstGeom prst="rect">
            <a:avLst/>
          </a:prstGeom>
          <a:solidFill>
            <a:srgbClr val="DEC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A9DE92-8EAB-4DF3-81CA-512E8D2559C5}"/>
              </a:ext>
            </a:extLst>
          </p:cNvPr>
          <p:cNvSpPr/>
          <p:nvPr/>
        </p:nvSpPr>
        <p:spPr>
          <a:xfrm>
            <a:off x="3294529" y="5046250"/>
            <a:ext cx="8639032" cy="1602522"/>
          </a:xfrm>
          <a:prstGeom prst="rect">
            <a:avLst/>
          </a:prstGeom>
          <a:solidFill>
            <a:srgbClr val="DEC6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B8036E4-D05E-480D-A841-F22783278D7E}"/>
              </a:ext>
            </a:extLst>
          </p:cNvPr>
          <p:cNvSpPr/>
          <p:nvPr/>
        </p:nvSpPr>
        <p:spPr>
          <a:xfrm>
            <a:off x="907715" y="241736"/>
            <a:ext cx="6096000" cy="923330"/>
          </a:xfrm>
          <a:prstGeom prst="rect">
            <a:avLst/>
          </a:prstGeom>
        </p:spPr>
        <p:txBody>
          <a:bodyPr>
            <a:spAutoFit/>
          </a:bodyPr>
          <a:lstStyle/>
          <a:p>
            <a:pPr algn="ctr" fontAlgn="base"/>
            <a:r>
              <a:rPr lang="en-US" dirty="0">
                <a:solidFill>
                  <a:srgbClr val="CEAB5E"/>
                </a:solidFill>
                <a:latin typeface="Calibri" panose="020F0502020204030204" pitchFamily="34" charset="0"/>
              </a:rPr>
              <a:t>Watch </a:t>
            </a:r>
            <a:r>
              <a:rPr lang="en-US" i="1" dirty="0">
                <a:solidFill>
                  <a:srgbClr val="CEAB5E"/>
                </a:solidFill>
                <a:latin typeface="Calibri" panose="020F0502020204030204" pitchFamily="34" charset="0"/>
              </a:rPr>
              <a:t>Denver Art Museum Through a Different Lens: </a:t>
            </a:r>
          </a:p>
          <a:p>
            <a:pPr algn="ctr" fontAlgn="base"/>
            <a:r>
              <a:rPr lang="en-US" i="1" dirty="0">
                <a:solidFill>
                  <a:srgbClr val="DEC691"/>
                </a:solidFill>
                <a:latin typeface="Calibri" panose="020F0502020204030204" pitchFamily="34" charset="0"/>
              </a:rPr>
              <a:t>Historian and Political Strategist Discuss </a:t>
            </a:r>
          </a:p>
          <a:p>
            <a:pPr algn="ctr" fontAlgn="base"/>
            <a:r>
              <a:rPr lang="en-US" i="1" dirty="0">
                <a:solidFill>
                  <a:srgbClr val="DEC691"/>
                </a:solidFill>
                <a:latin typeface="Calibri" panose="020F0502020204030204" pitchFamily="34" charset="0"/>
              </a:rPr>
              <a:t>Empress </a:t>
            </a:r>
            <a:r>
              <a:rPr lang="en-US" i="1" dirty="0" err="1">
                <a:solidFill>
                  <a:srgbClr val="DEC691"/>
                </a:solidFill>
                <a:latin typeface="Calibri" panose="020F0502020204030204" pitchFamily="34" charset="0"/>
              </a:rPr>
              <a:t>Cixi</a:t>
            </a:r>
            <a:r>
              <a:rPr lang="en-US" dirty="0">
                <a:solidFill>
                  <a:srgbClr val="DEC691"/>
                </a:solidFill>
                <a:latin typeface="Calibri" panose="020F0502020204030204" pitchFamily="34" charset="0"/>
              </a:rPr>
              <a:t>  </a:t>
            </a:r>
          </a:p>
        </p:txBody>
      </p:sp>
      <p:sp>
        <p:nvSpPr>
          <p:cNvPr id="9" name="Rectangle 8">
            <a:extLst>
              <a:ext uri="{FF2B5EF4-FFF2-40B4-BE49-F238E27FC236}">
                <a16:creationId xmlns:a16="http://schemas.microsoft.com/office/drawing/2014/main" id="{CD4AFA0F-50FA-49DD-8DF7-2E3D49A63169}"/>
              </a:ext>
            </a:extLst>
          </p:cNvPr>
          <p:cNvSpPr/>
          <p:nvPr/>
        </p:nvSpPr>
        <p:spPr>
          <a:xfrm>
            <a:off x="706972" y="1165066"/>
            <a:ext cx="6497487" cy="3557359"/>
          </a:xfrm>
          <a:prstGeom prst="rect">
            <a:avLst/>
          </a:prstGeom>
          <a:solidFill>
            <a:srgbClr val="646466"/>
          </a:solidFill>
          <a:ln>
            <a:solidFill>
              <a:srgbClr val="CEA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0877064-F8FA-4E84-B7AE-8321E015FC8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247302" y="1"/>
            <a:ext cx="958365" cy="1665668"/>
          </a:xfrm>
          <a:prstGeom prst="rect">
            <a:avLst/>
          </a:prstGeom>
        </p:spPr>
      </p:pic>
      <p:sp>
        <p:nvSpPr>
          <p:cNvPr id="7" name="Rectangle 6">
            <a:extLst>
              <a:ext uri="{FF2B5EF4-FFF2-40B4-BE49-F238E27FC236}">
                <a16:creationId xmlns:a16="http://schemas.microsoft.com/office/drawing/2014/main" id="{283EB311-FD48-4FBE-882A-B96DEBE5CE21}"/>
              </a:ext>
            </a:extLst>
          </p:cNvPr>
          <p:cNvSpPr/>
          <p:nvPr/>
        </p:nvSpPr>
        <p:spPr>
          <a:xfrm>
            <a:off x="487039" y="5385846"/>
            <a:ext cx="2807490" cy="1200329"/>
          </a:xfrm>
          <a:prstGeom prst="rect">
            <a:avLst/>
          </a:prstGeom>
        </p:spPr>
        <p:txBody>
          <a:bodyPr wrap="square">
            <a:spAutoFit/>
          </a:bodyPr>
          <a:lstStyle/>
          <a:p>
            <a:r>
              <a:rPr lang="en-US" dirty="0">
                <a:solidFill>
                  <a:srgbClr val="161616"/>
                </a:solidFill>
                <a:latin typeface="Calibri" panose="020F0502020204030204" pitchFamily="34" charset="0"/>
              </a:rPr>
              <a:t>How do some female-identifying politicians communicate/express their self-image today?</a:t>
            </a:r>
          </a:p>
        </p:txBody>
      </p:sp>
      <p:pic>
        <p:nvPicPr>
          <p:cNvPr id="2" name="Online Media 1" title="DAM Through a Different Lens: Historian and Political Strategist Discuss Empress Cixi">
            <a:hlinkClick r:id="" action="ppaction://media"/>
            <a:extLst>
              <a:ext uri="{FF2B5EF4-FFF2-40B4-BE49-F238E27FC236}">
                <a16:creationId xmlns:a16="http://schemas.microsoft.com/office/drawing/2014/main" id="{1D244C0B-ACA9-406B-AB9E-7BB850F9879A}"/>
              </a:ext>
            </a:extLst>
          </p:cNvPr>
          <p:cNvPicPr>
            <a:picLocks noRot="1" noChangeAspect="1"/>
          </p:cNvPicPr>
          <p:nvPr>
            <a:videoFile r:link="rId1"/>
          </p:nvPr>
        </p:nvPicPr>
        <p:blipFill>
          <a:blip r:embed="rId4"/>
          <a:stretch>
            <a:fillRect/>
          </a:stretch>
        </p:blipFill>
        <p:spPr>
          <a:xfrm>
            <a:off x="587428" y="1142186"/>
            <a:ext cx="6652712" cy="3742151"/>
          </a:xfrm>
          <a:prstGeom prst="rect">
            <a:avLst/>
          </a:prstGeom>
        </p:spPr>
      </p:pic>
    </p:spTree>
    <p:extLst>
      <p:ext uri="{BB962C8B-B14F-4D97-AF65-F5344CB8AC3E}">
        <p14:creationId xmlns:p14="http://schemas.microsoft.com/office/powerpoint/2010/main" val="126624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C4262C-BA51-4C93-96FC-D4788122A9BC}"/>
              </a:ext>
            </a:extLst>
          </p:cNvPr>
          <p:cNvSpPr/>
          <p:nvPr/>
        </p:nvSpPr>
        <p:spPr>
          <a:xfrm>
            <a:off x="671324" y="1000418"/>
            <a:ext cx="10178791" cy="1259127"/>
          </a:xfrm>
          <a:prstGeom prst="rect">
            <a:avLst/>
          </a:prstGeom>
        </p:spPr>
        <p:txBody>
          <a:bodyPr wrap="square">
            <a:spAutoFit/>
          </a:bodyPr>
          <a:lstStyle/>
          <a:p>
            <a:pPr>
              <a:lnSpc>
                <a:spcPct val="107000"/>
              </a:lnSpc>
              <a:spcAft>
                <a:spcPts val="800"/>
              </a:spcAft>
            </a:pPr>
            <a:r>
              <a:rPr lang="en-US" dirty="0">
                <a:solidFill>
                  <a:srgbClr val="CEAB5E"/>
                </a:solidFill>
                <a:latin typeface="Calibri" panose="020F0502020204030204" pitchFamily="34" charset="0"/>
                <a:ea typeface="Calibri" panose="020F0502020204030204" pitchFamily="34" charset="0"/>
                <a:cs typeface="Calibri" panose="020F0502020204030204" pitchFamily="34" charset="0"/>
              </a:rPr>
              <a:t>There have been several very powerful empresses in China’s history, and </a:t>
            </a:r>
            <a:r>
              <a:rPr lang="en-US" dirty="0" err="1">
                <a:solidFill>
                  <a:srgbClr val="CEAB5E"/>
                </a:solidFill>
                <a:latin typeface="Calibri" panose="020F0502020204030204" pitchFamily="34" charset="0"/>
                <a:ea typeface="Calibri" panose="020F0502020204030204" pitchFamily="34" charset="0"/>
                <a:cs typeface="Calibri" panose="020F0502020204030204" pitchFamily="34" charset="0"/>
              </a:rPr>
              <a:t>Cixi</a:t>
            </a:r>
            <a:r>
              <a:rPr lang="en-US" dirty="0">
                <a:solidFill>
                  <a:srgbClr val="CEAB5E"/>
                </a:solidFill>
                <a:latin typeface="Calibri" panose="020F0502020204030204" pitchFamily="34" charset="0"/>
                <a:ea typeface="Calibri" panose="020F0502020204030204" pitchFamily="34" charset="0"/>
                <a:cs typeface="Calibri" panose="020F0502020204030204" pitchFamily="34" charset="0"/>
              </a:rPr>
              <a:t> was able to take power (with the support of many of the men at court) because there was already a system for women as de facto rulers China. This was called ”ruling from behind the curtain.” </a:t>
            </a:r>
            <a:r>
              <a:rPr lang="en-US" dirty="0" err="1">
                <a:solidFill>
                  <a:srgbClr val="CEAB5E"/>
                </a:solidFill>
                <a:latin typeface="Calibri" panose="020F0502020204030204" pitchFamily="34" charset="0"/>
                <a:ea typeface="Calibri" panose="020F0502020204030204" pitchFamily="34" charset="0"/>
                <a:cs typeface="Calibri" panose="020F0502020204030204" pitchFamily="34" charset="0"/>
              </a:rPr>
              <a:t>Cixi</a:t>
            </a:r>
            <a:r>
              <a:rPr lang="en-US" dirty="0">
                <a:solidFill>
                  <a:srgbClr val="CEAB5E"/>
                </a:solidFill>
                <a:latin typeface="Calibri" panose="020F0502020204030204" pitchFamily="34" charset="0"/>
                <a:ea typeface="Calibri" panose="020F0502020204030204" pitchFamily="34" charset="0"/>
                <a:cs typeface="Calibri" panose="020F0502020204030204" pitchFamily="34" charset="0"/>
              </a:rPr>
              <a:t> followed in the footsteps of powerful empresses throughout history.</a:t>
            </a:r>
            <a:endParaRPr lang="en-US" dirty="0">
              <a:solidFill>
                <a:srgbClr val="CEAB5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0C972AD-F507-46AD-8752-00A3D2BD11CE}"/>
              </a:ext>
            </a:extLst>
          </p:cNvPr>
          <p:cNvSpPr/>
          <p:nvPr/>
        </p:nvSpPr>
        <p:spPr>
          <a:xfrm>
            <a:off x="3891818" y="2125482"/>
            <a:ext cx="8048077" cy="968278"/>
          </a:xfrm>
          <a:prstGeom prst="rect">
            <a:avLst/>
          </a:prstGeom>
        </p:spPr>
        <p:txBody>
          <a:bodyPr wrap="square">
            <a:spAutoFit/>
          </a:bodyPr>
          <a:lstStyle/>
          <a:p>
            <a:pPr>
              <a:lnSpc>
                <a:spcPct val="107000"/>
              </a:lnSpc>
              <a:spcAft>
                <a:spcPts val="800"/>
              </a:spcAft>
            </a:pPr>
            <a:r>
              <a:rPr lang="en-US" dirty="0">
                <a:solidFill>
                  <a:srgbClr val="646466"/>
                </a:solidFill>
                <a:latin typeface="Calibri" panose="020F0502020204030204" pitchFamily="34" charset="0"/>
                <a:ea typeface="Calibri" panose="020F0502020204030204" pitchFamily="34" charset="0"/>
                <a:cs typeface="Calibri" panose="020F0502020204030204" pitchFamily="34" charset="0"/>
              </a:rPr>
              <a:t>Empress Dowager </a:t>
            </a:r>
            <a:r>
              <a:rPr lang="en-US" dirty="0" err="1">
                <a:solidFill>
                  <a:srgbClr val="646466"/>
                </a:solidFill>
                <a:latin typeface="Calibri" panose="020F0502020204030204" pitchFamily="34" charset="0"/>
                <a:ea typeface="Calibri" panose="020F0502020204030204" pitchFamily="34" charset="0"/>
                <a:cs typeface="Calibri" panose="020F0502020204030204" pitchFamily="34" charset="0"/>
              </a:rPr>
              <a:t>Cixi</a:t>
            </a:r>
            <a:r>
              <a:rPr lang="en-US" dirty="0">
                <a:solidFill>
                  <a:srgbClr val="646466"/>
                </a:solidFill>
                <a:latin typeface="Calibri" panose="020F0502020204030204" pitchFamily="34" charset="0"/>
                <a:ea typeface="Calibri" panose="020F0502020204030204" pitchFamily="34" charset="0"/>
                <a:cs typeface="Calibri" panose="020F0502020204030204" pitchFamily="34" charset="0"/>
              </a:rPr>
              <a:t> was the de facto ruler of China for decades. </a:t>
            </a:r>
            <a:r>
              <a:rPr lang="en-US" dirty="0" err="1">
                <a:solidFill>
                  <a:srgbClr val="646466"/>
                </a:solidFill>
                <a:latin typeface="Calibri" panose="020F0502020204030204" pitchFamily="34" charset="0"/>
                <a:ea typeface="Calibri" panose="020F0502020204030204" pitchFamily="34" charset="0"/>
                <a:cs typeface="Calibri" panose="020F0502020204030204" pitchFamily="34" charset="0"/>
              </a:rPr>
              <a:t>Cixi</a:t>
            </a:r>
            <a:r>
              <a:rPr lang="en-US" dirty="0">
                <a:solidFill>
                  <a:srgbClr val="646466"/>
                </a:solidFill>
                <a:latin typeface="Calibri" panose="020F0502020204030204" pitchFamily="34" charset="0"/>
                <a:ea typeface="Calibri" panose="020F0502020204030204" pitchFamily="34" charset="0"/>
                <a:cs typeface="Calibri" panose="020F0502020204030204" pitchFamily="34" charset="0"/>
              </a:rPr>
              <a:t> did not seize power alone, but along with the former emperor’s principal wife and his two brothers. She did this with the support of men as well as other powerful women. </a:t>
            </a:r>
            <a:endParaRPr lang="en-US" dirty="0">
              <a:solidFill>
                <a:srgbClr val="64646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096A6C3-12D8-4255-B178-E3564B177D7B}"/>
              </a:ext>
            </a:extLst>
          </p:cNvPr>
          <p:cNvSpPr/>
          <p:nvPr/>
        </p:nvSpPr>
        <p:spPr>
          <a:xfrm>
            <a:off x="3862664" y="171516"/>
            <a:ext cx="4517968" cy="531043"/>
          </a:xfrm>
          <a:prstGeom prst="rect">
            <a:avLst/>
          </a:prstGeom>
        </p:spPr>
        <p:txBody>
          <a:bodyPr wrap="none">
            <a:spAutoFit/>
          </a:bodyPr>
          <a:lstStyle/>
          <a:p>
            <a:pPr>
              <a:lnSpc>
                <a:spcPct val="107000"/>
              </a:lnSpc>
              <a:spcAft>
                <a:spcPts val="800"/>
              </a:spcAft>
            </a:pPr>
            <a:r>
              <a:rPr lang="en-US" sz="2800" b="1" dirty="0">
                <a:solidFill>
                  <a:srgbClr val="646466"/>
                </a:solidFill>
                <a:latin typeface="Calibri" panose="020F0502020204030204" pitchFamily="34" charset="0"/>
                <a:ea typeface="Calibri" panose="020F0502020204030204" pitchFamily="34" charset="0"/>
                <a:cs typeface="Calibri" panose="020F0502020204030204" pitchFamily="34" charset="0"/>
              </a:rPr>
              <a:t>About Empress Dowager </a:t>
            </a:r>
            <a:r>
              <a:rPr lang="en-US" sz="2800" b="1" dirty="0" err="1">
                <a:solidFill>
                  <a:srgbClr val="646466"/>
                </a:solidFill>
                <a:latin typeface="Calibri" panose="020F0502020204030204" pitchFamily="34" charset="0"/>
                <a:ea typeface="Calibri" panose="020F0502020204030204" pitchFamily="34" charset="0"/>
                <a:cs typeface="Calibri" panose="020F0502020204030204" pitchFamily="34" charset="0"/>
              </a:rPr>
              <a:t>Cixi</a:t>
            </a:r>
            <a:endParaRPr lang="en-US" sz="2800" dirty="0">
              <a:solidFill>
                <a:srgbClr val="64646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C9180EAC-8FE7-4FDE-A5A8-4DFE0098685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graphicFrame>
        <p:nvGraphicFramePr>
          <p:cNvPr id="9" name="Diagram 8">
            <a:extLst>
              <a:ext uri="{FF2B5EF4-FFF2-40B4-BE49-F238E27FC236}">
                <a16:creationId xmlns:a16="http://schemas.microsoft.com/office/drawing/2014/main" id="{DC1C5125-BBD4-4DA2-BA1C-1563148ABE1E}"/>
              </a:ext>
            </a:extLst>
          </p:cNvPr>
          <p:cNvGraphicFramePr/>
          <p:nvPr>
            <p:extLst>
              <p:ext uri="{D42A27DB-BD31-4B8C-83A1-F6EECF244321}">
                <p14:modId xmlns:p14="http://schemas.microsoft.com/office/powerpoint/2010/main" val="455693943"/>
              </p:ext>
            </p:extLst>
          </p:nvPr>
        </p:nvGraphicFramePr>
        <p:xfrm>
          <a:off x="3862664" y="2918012"/>
          <a:ext cx="8106386" cy="39399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B22930B1-EED6-46DB-8B48-345A54C964B6}"/>
              </a:ext>
            </a:extLst>
          </p:cNvPr>
          <p:cNvPicPr>
            <a:picLocks noChangeAspect="1"/>
          </p:cNvPicPr>
          <p:nvPr/>
        </p:nvPicPr>
        <p:blipFill rotWithShape="1">
          <a:blip r:embed="rId9">
            <a:extLst>
              <a:ext uri="{28A0092B-C50C-407E-A947-70E740481C1C}">
                <a14:useLocalDpi xmlns:a14="http://schemas.microsoft.com/office/drawing/2010/main"/>
              </a:ext>
            </a:extLst>
          </a:blip>
          <a:srcRect t="-333"/>
          <a:stretch/>
        </p:blipFill>
        <p:spPr>
          <a:xfrm>
            <a:off x="142940" y="2322278"/>
            <a:ext cx="3540486" cy="4093223"/>
          </a:xfrm>
          <a:prstGeom prst="rect">
            <a:avLst/>
          </a:prstGeom>
        </p:spPr>
      </p:pic>
      <p:sp>
        <p:nvSpPr>
          <p:cNvPr id="11" name="Rectangle 10">
            <a:extLst>
              <a:ext uri="{FF2B5EF4-FFF2-40B4-BE49-F238E27FC236}">
                <a16:creationId xmlns:a16="http://schemas.microsoft.com/office/drawing/2014/main" id="{00EC4DB6-C4B8-4212-AD03-2E413BF52F49}"/>
              </a:ext>
            </a:extLst>
          </p:cNvPr>
          <p:cNvSpPr/>
          <p:nvPr/>
        </p:nvSpPr>
        <p:spPr>
          <a:xfrm>
            <a:off x="86786" y="6457890"/>
            <a:ext cx="3995746" cy="400110"/>
          </a:xfrm>
          <a:prstGeom prst="rect">
            <a:avLst/>
          </a:prstGeom>
        </p:spPr>
        <p:txBody>
          <a:bodyPr wrap="square">
            <a:spAutoFit/>
          </a:bodyPr>
          <a:lstStyle/>
          <a:p>
            <a:r>
              <a:rPr lang="en-US" sz="1000" dirty="0">
                <a:latin typeface="Calibri" panose="020F0502020204030204" pitchFamily="34" charset="0"/>
              </a:rPr>
              <a:t>China: Official portrait of </a:t>
            </a:r>
            <a:r>
              <a:rPr lang="en-US" sz="1000" dirty="0" err="1">
                <a:latin typeface="Calibri" panose="020F0502020204030204" pitchFamily="34" charset="0"/>
              </a:rPr>
              <a:t>Empr</a:t>
            </a:r>
            <a:r>
              <a:rPr lang="en-US" sz="1000" dirty="0">
                <a:latin typeface="Calibri" panose="020F0502020204030204" pitchFamily="34" charset="0"/>
              </a:rPr>
              <a:t>... Yu </a:t>
            </a:r>
            <a:r>
              <a:rPr lang="en-US" sz="1000" dirty="0" err="1">
                <a:latin typeface="Calibri" panose="020F0502020204030204" pitchFamily="34" charset="0"/>
              </a:rPr>
              <a:t>Xunling</a:t>
            </a:r>
            <a:endParaRPr lang="en-US" sz="1000" dirty="0">
              <a:latin typeface="Calibri" panose="020F0502020204030204" pitchFamily="34" charset="0"/>
            </a:endParaRPr>
          </a:p>
          <a:p>
            <a:r>
              <a:rPr lang="en-US" sz="1000" dirty="0">
                <a:latin typeface="Calibri" panose="020F0502020204030204" pitchFamily="34" charset="0"/>
              </a:rPr>
              <a:t>(c.1880–1943) Credit: Pictures from History/Bridgeman Images.</a:t>
            </a:r>
            <a:endParaRPr lang="en-US" sz="1000" dirty="0"/>
          </a:p>
        </p:txBody>
      </p:sp>
    </p:spTree>
    <p:extLst>
      <p:ext uri="{BB962C8B-B14F-4D97-AF65-F5344CB8AC3E}">
        <p14:creationId xmlns:p14="http://schemas.microsoft.com/office/powerpoint/2010/main" val="151576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C4262C-BA51-4C93-96FC-D4788122A9BC}"/>
              </a:ext>
            </a:extLst>
          </p:cNvPr>
          <p:cNvSpPr/>
          <p:nvPr/>
        </p:nvSpPr>
        <p:spPr>
          <a:xfrm>
            <a:off x="5771704" y="153767"/>
            <a:ext cx="5362582" cy="531043"/>
          </a:xfrm>
          <a:prstGeom prst="rect">
            <a:avLst/>
          </a:prstGeom>
        </p:spPr>
        <p:txBody>
          <a:bodyPr wrap="square">
            <a:spAutoFit/>
          </a:bodyPr>
          <a:lstStyle/>
          <a:p>
            <a:pPr>
              <a:lnSpc>
                <a:spcPct val="107000"/>
              </a:lnSpc>
              <a:spcAft>
                <a:spcPts val="800"/>
              </a:spcAft>
            </a:pPr>
            <a:r>
              <a:rPr lang="en-US" sz="2800" b="1" dirty="0">
                <a:solidFill>
                  <a:srgbClr val="CEAB5E"/>
                </a:solidFill>
                <a:effectLst/>
                <a:latin typeface="Calibri" panose="020F0502020204030204" pitchFamily="34" charset="0"/>
                <a:ea typeface="Calibri" panose="020F0502020204030204" pitchFamily="34" charset="0"/>
                <a:cs typeface="Calibri" panose="020F0502020204030204" pitchFamily="34" charset="0"/>
              </a:rPr>
              <a:t>About Empress Dowager </a:t>
            </a:r>
            <a:r>
              <a:rPr lang="en-US" sz="2800" b="1" dirty="0" err="1">
                <a:solidFill>
                  <a:srgbClr val="CEAB5E"/>
                </a:solidFill>
                <a:effectLst/>
                <a:latin typeface="Calibri" panose="020F0502020204030204" pitchFamily="34" charset="0"/>
                <a:ea typeface="Calibri" panose="020F0502020204030204" pitchFamily="34" charset="0"/>
                <a:cs typeface="Calibri" panose="020F0502020204030204" pitchFamily="34" charset="0"/>
              </a:rPr>
              <a:t>Cixi</a:t>
            </a:r>
            <a:endParaRPr lang="en-US" sz="3200" dirty="0">
              <a:solidFill>
                <a:srgbClr val="CEAB5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56D86CD-5493-488F-8680-FF0A0784100C}"/>
              </a:ext>
            </a:extLst>
          </p:cNvPr>
          <p:cNvSpPr/>
          <p:nvPr/>
        </p:nvSpPr>
        <p:spPr>
          <a:xfrm>
            <a:off x="5244662" y="1680507"/>
            <a:ext cx="6411648" cy="5119863"/>
          </a:xfrm>
          <a:prstGeom prst="rect">
            <a:avLst/>
          </a:prstGeom>
        </p:spPr>
        <p:txBody>
          <a:bodyPr wrap="square">
            <a:spAutoFit/>
          </a:bodyPr>
          <a:lstStyle/>
          <a:p>
            <a:pPr marR="0" lvl="0">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r>
              <a:rPr lang="en-US" sz="1700" dirty="0">
                <a:solidFill>
                  <a:srgbClr val="D9B873"/>
                </a:solidFill>
                <a:latin typeface="Calibri" panose="020F0502020204030204" pitchFamily="34" charset="0"/>
              </a:rPr>
              <a:t>What did </a:t>
            </a:r>
            <a:r>
              <a:rPr lang="en-US" sz="1700" dirty="0" err="1">
                <a:solidFill>
                  <a:srgbClr val="D9B873"/>
                </a:solidFill>
                <a:latin typeface="Calibri" panose="020F0502020204030204" pitchFamily="34" charset="0"/>
              </a:rPr>
              <a:t>Cixi’s</a:t>
            </a:r>
            <a:r>
              <a:rPr lang="en-US" sz="1700" dirty="0">
                <a:solidFill>
                  <a:srgbClr val="D9B873"/>
                </a:solidFill>
                <a:latin typeface="Calibri" panose="020F0502020204030204" pitchFamily="34" charset="0"/>
              </a:rPr>
              <a:t> fashion choices communicate?</a:t>
            </a: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r>
              <a:rPr lang="en-US" sz="1700" dirty="0">
                <a:solidFill>
                  <a:srgbClr val="D9B873"/>
                </a:solidFill>
                <a:latin typeface="Calibri" panose="020F0502020204030204" pitchFamily="34" charset="0"/>
              </a:rPr>
              <a:t>What kinds of items might you wear to express a high status/rank in our current society? </a:t>
            </a: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17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3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300" dirty="0">
              <a:solidFill>
                <a:srgbClr val="D9B873"/>
              </a:solidFill>
              <a:latin typeface="Calibri" panose="020F0502020204030204" pitchFamily="34" charset="0"/>
            </a:endParaRPr>
          </a:p>
          <a:p>
            <a:pPr marL="514350" marR="0" lvl="1">
              <a:lnSpc>
                <a:spcPct val="90000"/>
              </a:lnSpc>
              <a:spcBef>
                <a:spcPts val="0"/>
              </a:spcBef>
              <a:spcAft>
                <a:spcPts val="0"/>
              </a:spcAft>
            </a:pPr>
            <a:endParaRPr lang="en-US" sz="300" dirty="0">
              <a:solidFill>
                <a:srgbClr val="D9B873"/>
              </a:solidFill>
              <a:latin typeface="Calibri" panose="020F0502020204030204" pitchFamily="34" charset="0"/>
            </a:endParaRPr>
          </a:p>
          <a:p>
            <a:pPr marL="514350" marR="0" lvl="1">
              <a:lnSpc>
                <a:spcPct val="90000"/>
              </a:lnSpc>
              <a:spcBef>
                <a:spcPts val="0"/>
              </a:spcBef>
              <a:spcAft>
                <a:spcPts val="0"/>
              </a:spcAft>
            </a:pPr>
            <a:r>
              <a:rPr lang="en-US" sz="1700" dirty="0">
                <a:solidFill>
                  <a:srgbClr val="D9B873"/>
                </a:solidFill>
                <a:latin typeface="Calibri" panose="020F0502020204030204" pitchFamily="34" charset="0"/>
              </a:rPr>
              <a:t>Who decided the rules about showing status in fashion?</a:t>
            </a:r>
          </a:p>
          <a:p>
            <a:pPr marL="514350" marR="0" lvl="1">
              <a:lnSpc>
                <a:spcPct val="90000"/>
              </a:lnSpc>
              <a:spcBef>
                <a:spcPts val="0"/>
              </a:spcBef>
              <a:spcAft>
                <a:spcPts val="0"/>
              </a:spcAft>
            </a:pPr>
            <a:endParaRPr lang="en-US" sz="1700" dirty="0">
              <a:latin typeface="Calibri" panose="020F0502020204030204" pitchFamily="34" charset="0"/>
            </a:endParaRPr>
          </a:p>
          <a:p>
            <a:pPr marL="514350" marR="0" lvl="1">
              <a:lnSpc>
                <a:spcPct val="90000"/>
              </a:lnSpc>
              <a:spcBef>
                <a:spcPts val="0"/>
              </a:spcBef>
              <a:spcAft>
                <a:spcPts val="0"/>
              </a:spcAft>
            </a:pPr>
            <a:endParaRPr lang="en-US" sz="1700" dirty="0">
              <a:latin typeface="Calibri" panose="020F0502020204030204" pitchFamily="34" charset="0"/>
            </a:endParaRPr>
          </a:p>
          <a:p>
            <a:pPr marL="514350" marR="0" lvl="1">
              <a:lnSpc>
                <a:spcPct val="90000"/>
              </a:lnSpc>
              <a:spcBef>
                <a:spcPts val="0"/>
              </a:spcBef>
              <a:spcAft>
                <a:spcPts val="0"/>
              </a:spcAft>
            </a:pPr>
            <a:endParaRPr lang="en-US" sz="1700" dirty="0">
              <a:latin typeface="Calibri" panose="020F0502020204030204" pitchFamily="34" charset="0"/>
            </a:endParaRPr>
          </a:p>
          <a:p>
            <a:pPr marL="514350" marR="0" lvl="1">
              <a:lnSpc>
                <a:spcPct val="90000"/>
              </a:lnSpc>
              <a:spcBef>
                <a:spcPts val="0"/>
              </a:spcBef>
              <a:spcAft>
                <a:spcPts val="0"/>
              </a:spcAft>
            </a:pPr>
            <a:endParaRPr lang="en-US" sz="1700" dirty="0">
              <a:latin typeface="Calibri" panose="020F0502020204030204" pitchFamily="34" charset="0"/>
            </a:endParaRPr>
          </a:p>
          <a:p>
            <a:pPr marL="514350" marR="0" lvl="1">
              <a:lnSpc>
                <a:spcPct val="90000"/>
              </a:lnSpc>
              <a:spcBef>
                <a:spcPts val="0"/>
              </a:spcBef>
              <a:spcAft>
                <a:spcPts val="0"/>
              </a:spcAft>
            </a:pPr>
            <a:r>
              <a:rPr lang="en-US" sz="1700" dirty="0">
                <a:latin typeface="Calibri" panose="020F0502020204030204" pitchFamily="34" charset="0"/>
              </a:rPr>
              <a:t> </a:t>
            </a:r>
          </a:p>
        </p:txBody>
      </p:sp>
      <p:pic>
        <p:nvPicPr>
          <p:cNvPr id="6" name="Picture 5">
            <a:extLst>
              <a:ext uri="{FF2B5EF4-FFF2-40B4-BE49-F238E27FC236}">
                <a16:creationId xmlns:a16="http://schemas.microsoft.com/office/drawing/2014/main" id="{C3AB6315-31E1-4304-834D-B3CEADA0F8C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pic>
        <p:nvPicPr>
          <p:cNvPr id="8" name="Picture 7" descr="Logo&#10;&#10;Description automatically generated">
            <a:extLst>
              <a:ext uri="{FF2B5EF4-FFF2-40B4-BE49-F238E27FC236}">
                <a16:creationId xmlns:a16="http://schemas.microsoft.com/office/drawing/2014/main" id="{EB9BCDED-D409-4EDB-A693-5A841307B00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0974" y="575154"/>
            <a:ext cx="2672642" cy="2969221"/>
          </a:xfrm>
          <a:prstGeom prst="rect">
            <a:avLst/>
          </a:prstGeom>
        </p:spPr>
      </p:pic>
      <p:pic>
        <p:nvPicPr>
          <p:cNvPr id="9" name="Picture 8">
            <a:extLst>
              <a:ext uri="{FF2B5EF4-FFF2-40B4-BE49-F238E27FC236}">
                <a16:creationId xmlns:a16="http://schemas.microsoft.com/office/drawing/2014/main" id="{886B522E-5CEF-4B3A-B130-DDA0D6C83CC6}"/>
              </a:ext>
            </a:extLst>
          </p:cNvPr>
          <p:cNvPicPr>
            <a:picLocks noChangeAspect="1"/>
          </p:cNvPicPr>
          <p:nvPr/>
        </p:nvPicPr>
        <p:blipFill rotWithShape="1">
          <a:blip r:embed="rId5">
            <a:extLst>
              <a:ext uri="{28A0092B-C50C-407E-A947-70E740481C1C}">
                <a14:useLocalDpi xmlns:a14="http://schemas.microsoft.com/office/drawing/2010/main"/>
              </a:ext>
            </a:extLst>
          </a:blip>
          <a:srcRect r="-4"/>
          <a:stretch/>
        </p:blipFill>
        <p:spPr>
          <a:xfrm>
            <a:off x="2999357" y="575153"/>
            <a:ext cx="2659330" cy="2969221"/>
          </a:xfrm>
          <a:prstGeom prst="rect">
            <a:avLst/>
          </a:prstGeom>
        </p:spPr>
      </p:pic>
      <p:pic>
        <p:nvPicPr>
          <p:cNvPr id="11" name="Picture 10" descr="A picture containing text, container, box&#10;&#10;Description automatically generated">
            <a:extLst>
              <a:ext uri="{FF2B5EF4-FFF2-40B4-BE49-F238E27FC236}">
                <a16:creationId xmlns:a16="http://schemas.microsoft.com/office/drawing/2014/main" id="{9DBA5926-DB37-4442-8305-508FD4A7BB79}"/>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80974" y="3696991"/>
            <a:ext cx="5477713" cy="2955756"/>
          </a:xfrm>
          <a:prstGeom prst="rect">
            <a:avLst/>
          </a:prstGeom>
        </p:spPr>
      </p:pic>
      <p:sp>
        <p:nvSpPr>
          <p:cNvPr id="2" name="Rectangle 1">
            <a:extLst>
              <a:ext uri="{FF2B5EF4-FFF2-40B4-BE49-F238E27FC236}">
                <a16:creationId xmlns:a16="http://schemas.microsoft.com/office/drawing/2014/main" id="{3C222A62-7777-4435-82CF-0ECC3605A388}"/>
              </a:ext>
            </a:extLst>
          </p:cNvPr>
          <p:cNvSpPr/>
          <p:nvPr/>
        </p:nvSpPr>
        <p:spPr>
          <a:xfrm>
            <a:off x="5771704" y="678078"/>
            <a:ext cx="5475598" cy="1089529"/>
          </a:xfrm>
          <a:prstGeom prst="rect">
            <a:avLst/>
          </a:prstGeom>
        </p:spPr>
        <p:txBody>
          <a:bodyPr wrap="square">
            <a:spAutoFit/>
          </a:bodyPr>
          <a:lstStyle/>
          <a:p>
            <a:pPr marR="0" lvl="0">
              <a:lnSpc>
                <a:spcPct val="90000"/>
              </a:lnSpc>
              <a:spcBef>
                <a:spcPts val="0"/>
              </a:spcBef>
              <a:spcAft>
                <a:spcPts val="0"/>
              </a:spcAft>
            </a:pPr>
            <a:r>
              <a:rPr lang="en-US" dirty="0" err="1">
                <a:solidFill>
                  <a:srgbClr val="646466"/>
                </a:solidFill>
                <a:latin typeface="Calibri" panose="020F0502020204030204" pitchFamily="34" charset="0"/>
              </a:rPr>
              <a:t>Cixi</a:t>
            </a:r>
            <a:r>
              <a:rPr lang="en-US" dirty="0">
                <a:solidFill>
                  <a:srgbClr val="646466"/>
                </a:solidFill>
                <a:latin typeface="Calibri" panose="020F0502020204030204" pitchFamily="34" charset="0"/>
              </a:rPr>
              <a:t> wore bright yellow robes. Bright yellow like this could only be worn by those of the highest rank. Yellow in Manchurian culture is reserved only for the imperial families. Commoners are not allowed to use this color.</a:t>
            </a:r>
          </a:p>
        </p:txBody>
      </p:sp>
      <p:sp>
        <p:nvSpPr>
          <p:cNvPr id="3" name="Rectangle 2">
            <a:extLst>
              <a:ext uri="{FF2B5EF4-FFF2-40B4-BE49-F238E27FC236}">
                <a16:creationId xmlns:a16="http://schemas.microsoft.com/office/drawing/2014/main" id="{31EC5DEF-0834-4BD2-827F-4088ACC65449}"/>
              </a:ext>
            </a:extLst>
          </p:cNvPr>
          <p:cNvSpPr/>
          <p:nvPr/>
        </p:nvSpPr>
        <p:spPr>
          <a:xfrm>
            <a:off x="5804428" y="2189980"/>
            <a:ext cx="6206598" cy="1089529"/>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CAD6E3-1EEA-44ED-BF08-B258A516ED09}"/>
              </a:ext>
            </a:extLst>
          </p:cNvPr>
          <p:cNvSpPr/>
          <p:nvPr/>
        </p:nvSpPr>
        <p:spPr>
          <a:xfrm>
            <a:off x="5804428" y="3840098"/>
            <a:ext cx="6206598" cy="1089529"/>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ED642F-3B0A-42F8-9E58-5F2AE604FD6E}"/>
              </a:ext>
            </a:extLst>
          </p:cNvPr>
          <p:cNvSpPr/>
          <p:nvPr/>
        </p:nvSpPr>
        <p:spPr>
          <a:xfrm>
            <a:off x="5804428" y="5563218"/>
            <a:ext cx="6206598" cy="1089529"/>
          </a:xfrm>
          <a:prstGeom prst="rect">
            <a:avLst/>
          </a:prstGeom>
          <a:solidFill>
            <a:srgbClr val="B3B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6C7FA3-00AD-4891-90CE-2C828D8B44A9}"/>
              </a:ext>
            </a:extLst>
          </p:cNvPr>
          <p:cNvSpPr/>
          <p:nvPr/>
        </p:nvSpPr>
        <p:spPr>
          <a:xfrm>
            <a:off x="180974" y="141827"/>
            <a:ext cx="5477713" cy="338554"/>
          </a:xfrm>
          <a:prstGeom prst="rect">
            <a:avLst/>
          </a:prstGeom>
        </p:spPr>
        <p:txBody>
          <a:bodyPr wrap="square">
            <a:spAutoFit/>
          </a:bodyPr>
          <a:lstStyle/>
          <a:p>
            <a:r>
              <a:rPr lang="en-US" sz="800" i="1" dirty="0">
                <a:solidFill>
                  <a:srgbClr val="211D1E"/>
                </a:solidFill>
                <a:latin typeface="Calibri" panose="020F0502020204030204" pitchFamily="34" charset="0"/>
              </a:rPr>
              <a:t>Manchu Woman’s Informal Robe, </a:t>
            </a:r>
            <a:r>
              <a:rPr lang="en-US" sz="800" dirty="0">
                <a:solidFill>
                  <a:srgbClr val="211D1E"/>
                </a:solidFill>
                <a:latin typeface="Calibri" panose="020F0502020204030204" pitchFamily="34" charset="0"/>
              </a:rPr>
              <a:t>China, early 1900s. Silk and metal thread embroidery on silk gauze. </a:t>
            </a:r>
            <a:r>
              <a:rPr lang="en-US" sz="800" dirty="0" err="1">
                <a:solidFill>
                  <a:srgbClr val="211D1E"/>
                </a:solidFill>
                <a:latin typeface="Calibri" panose="020F0502020204030204" pitchFamily="34" charset="0"/>
              </a:rPr>
              <a:t>Neusteter</a:t>
            </a:r>
            <a:r>
              <a:rPr lang="en-US" sz="800" dirty="0">
                <a:solidFill>
                  <a:srgbClr val="211D1E"/>
                </a:solidFill>
                <a:latin typeface="Calibri" panose="020F0502020204030204" pitchFamily="34" charset="0"/>
              </a:rPr>
              <a:t> Textile Collection: Gift of James P. Grant and Betty Grant Austin, 1977.214.</a:t>
            </a:r>
            <a:endParaRPr lang="en-US" dirty="0"/>
          </a:p>
        </p:txBody>
      </p:sp>
    </p:spTree>
    <p:extLst>
      <p:ext uri="{BB962C8B-B14F-4D97-AF65-F5344CB8AC3E}">
        <p14:creationId xmlns:p14="http://schemas.microsoft.com/office/powerpoint/2010/main" val="205724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DE780-0F66-4B30-80F3-1826540A2E7D}"/>
              </a:ext>
            </a:extLst>
          </p:cNvPr>
          <p:cNvSpPr/>
          <p:nvPr/>
        </p:nvSpPr>
        <p:spPr>
          <a:xfrm>
            <a:off x="5103205" y="1905610"/>
            <a:ext cx="6859772" cy="3970318"/>
          </a:xfrm>
          <a:prstGeom prst="rect">
            <a:avLst/>
          </a:prstGeom>
        </p:spPr>
        <p:txBody>
          <a:bodyPr wrap="square">
            <a:spAutoFit/>
          </a:bodyPr>
          <a:lstStyle/>
          <a:p>
            <a:pPr lvl="0"/>
            <a:r>
              <a:rPr lang="en-US" dirty="0">
                <a:solidFill>
                  <a:srgbClr val="646466"/>
                </a:solidFill>
                <a:latin typeface="Calibri" panose="020F0502020204030204" pitchFamily="34" charset="0"/>
              </a:rPr>
              <a:t>Why do you think these the idea of this kind of painting was originally associated with men?</a:t>
            </a: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0"/>
            <a:r>
              <a:rPr lang="en-US" dirty="0">
                <a:solidFill>
                  <a:srgbClr val="646466"/>
                </a:solidFill>
                <a:latin typeface="Calibri" panose="020F0502020204030204" pitchFamily="34" charset="0"/>
              </a:rPr>
              <a:t>How can we empower one another to try things no matter what gender they identify with?</a:t>
            </a: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a:p>
            <a:pPr lvl="1"/>
            <a:endParaRPr lang="en-US" dirty="0">
              <a:solidFill>
                <a:srgbClr val="646466"/>
              </a:solidFill>
              <a:latin typeface="Calibri" panose="020F0502020204030204" pitchFamily="34" charset="0"/>
            </a:endParaRPr>
          </a:p>
        </p:txBody>
      </p:sp>
      <p:pic>
        <p:nvPicPr>
          <p:cNvPr id="9" name="Picture 8" descr="A picture containing text, flower, ceramic ware, porcelain&#10;&#10;Description automatically generated">
            <a:extLst>
              <a:ext uri="{FF2B5EF4-FFF2-40B4-BE49-F238E27FC236}">
                <a16:creationId xmlns:a16="http://schemas.microsoft.com/office/drawing/2014/main" id="{1142E727-164C-491D-B0A8-69E4DF33F91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4399" y="1891134"/>
            <a:ext cx="4874182" cy="3684789"/>
          </a:xfrm>
          <a:prstGeom prst="rect">
            <a:avLst/>
          </a:prstGeom>
          <a:ln>
            <a:solidFill>
              <a:schemeClr val="bg1"/>
            </a:solidFill>
          </a:ln>
        </p:spPr>
      </p:pic>
      <p:sp>
        <p:nvSpPr>
          <p:cNvPr id="10" name="Rectangle 9">
            <a:extLst>
              <a:ext uri="{FF2B5EF4-FFF2-40B4-BE49-F238E27FC236}">
                <a16:creationId xmlns:a16="http://schemas.microsoft.com/office/drawing/2014/main" id="{81CC0AAD-6FF9-483B-A042-E7F22F96BF5F}"/>
              </a:ext>
            </a:extLst>
          </p:cNvPr>
          <p:cNvSpPr/>
          <p:nvPr/>
        </p:nvSpPr>
        <p:spPr>
          <a:xfrm>
            <a:off x="92147" y="5641238"/>
            <a:ext cx="4559511" cy="1169551"/>
          </a:xfrm>
          <a:prstGeom prst="rect">
            <a:avLst/>
          </a:prstGeom>
        </p:spPr>
        <p:txBody>
          <a:bodyPr wrap="square" lIns="91440" tIns="45720" rIns="91440" bIns="45720" anchor="t">
            <a:spAutoFit/>
          </a:bodyPr>
          <a:lstStyle/>
          <a:p>
            <a:r>
              <a:rPr lang="en-US" sz="1000" dirty="0"/>
              <a:t>Empress Dowager </a:t>
            </a:r>
            <a:r>
              <a:rPr lang="en-US" sz="1000" dirty="0" err="1"/>
              <a:t>Cixi</a:t>
            </a:r>
            <a:r>
              <a:rPr lang="en-US" sz="1000" dirty="0"/>
              <a:t> (Chinese, 1835-1908), </a:t>
            </a:r>
            <a:r>
              <a:rPr lang="en-US" sz="1000" i="1" dirty="0"/>
              <a:t>Flower and Insect Sketches</a:t>
            </a:r>
            <a:r>
              <a:rPr lang="en-US" sz="1000" dirty="0"/>
              <a:t>, 19th century, Qing Dynasty (1644-1911). Ink and color on paper. Denver Art Museum; Gift of Dr. Robert </a:t>
            </a:r>
            <a:r>
              <a:rPr lang="en-US" sz="1000" dirty="0" err="1"/>
              <a:t>Rinden</a:t>
            </a:r>
            <a:r>
              <a:rPr lang="en-US" sz="1000" dirty="0"/>
              <a:t>, 1971.42.</a:t>
            </a:r>
          </a:p>
          <a:p>
            <a:endParaRPr lang="en-US" sz="1000" dirty="0">
              <a:latin typeface="Calibri" panose="020F0502020204030204" pitchFamily="34" charset="0"/>
              <a:cs typeface="Calibri"/>
            </a:endParaRPr>
          </a:p>
          <a:p>
            <a:r>
              <a:rPr lang="en-US" sz="1000" dirty="0"/>
              <a:t>Peng, Y. (2014). Staging Sovereignty: Empress Dowager </a:t>
            </a:r>
            <a:r>
              <a:rPr lang="en-US" sz="1000" dirty="0" err="1"/>
              <a:t>Cixi</a:t>
            </a:r>
            <a:r>
              <a:rPr lang="en-US" sz="1000" dirty="0"/>
              <a:t> (1835–1908) and Late Qing Court Art Production. </a:t>
            </a:r>
            <a:r>
              <a:rPr lang="en-US" sz="1000" i="1" dirty="0"/>
              <a:t>UCLA</a:t>
            </a:r>
            <a:r>
              <a:rPr lang="en-US" sz="1000" dirty="0"/>
              <a:t>. ProQuest ID: Peng_ucla_0031D_12793. Merritt ID: ark:/13030/m52n7938. Retrieved from </a:t>
            </a:r>
            <a:r>
              <a:rPr lang="en-US" sz="1000" u="sng" dirty="0">
                <a:hlinkClick r:id="rId4"/>
              </a:rPr>
              <a:t>https://escholarship.org/uc/item/7m334241</a:t>
            </a:r>
            <a:endParaRPr lang="en-US" sz="1000" dirty="0">
              <a:latin typeface="Calibri" panose="020F0502020204030204" pitchFamily="34" charset="0"/>
              <a:cs typeface="Calibri"/>
            </a:endParaRPr>
          </a:p>
        </p:txBody>
      </p:sp>
      <p:sp>
        <p:nvSpPr>
          <p:cNvPr id="3" name="Rectangle 2">
            <a:extLst>
              <a:ext uri="{FF2B5EF4-FFF2-40B4-BE49-F238E27FC236}">
                <a16:creationId xmlns:a16="http://schemas.microsoft.com/office/drawing/2014/main" id="{60C32EEC-82DE-47A9-B81D-60AD16835DD8}"/>
              </a:ext>
            </a:extLst>
          </p:cNvPr>
          <p:cNvSpPr/>
          <p:nvPr/>
        </p:nvSpPr>
        <p:spPr>
          <a:xfrm>
            <a:off x="92147" y="242101"/>
            <a:ext cx="11155155" cy="1077218"/>
          </a:xfrm>
          <a:prstGeom prst="rect">
            <a:avLst/>
          </a:prstGeom>
        </p:spPr>
        <p:txBody>
          <a:bodyPr wrap="square">
            <a:spAutoFit/>
          </a:bodyPr>
          <a:lstStyle/>
          <a:p>
            <a:pPr lvl="0"/>
            <a:r>
              <a:rPr lang="en-US" dirty="0" err="1">
                <a:solidFill>
                  <a:srgbClr val="646466"/>
                </a:solidFill>
                <a:latin typeface="Calibri" panose="020F0502020204030204" pitchFamily="34" charset="0"/>
              </a:rPr>
              <a:t>Cixi’s</a:t>
            </a:r>
            <a:r>
              <a:rPr lang="en-US" dirty="0">
                <a:solidFill>
                  <a:srgbClr val="646466"/>
                </a:solidFill>
                <a:latin typeface="Calibri" panose="020F0502020204030204" pitchFamily="34" charset="0"/>
              </a:rPr>
              <a:t> practice of </a:t>
            </a:r>
            <a:r>
              <a:rPr lang="en-US" sz="2800" dirty="0">
                <a:solidFill>
                  <a:srgbClr val="C9A24B"/>
                </a:solidFill>
                <a:latin typeface="Calibri" panose="020F0502020204030204" pitchFamily="34" charset="0"/>
              </a:rPr>
              <a:t>painting and calligraphy </a:t>
            </a:r>
            <a:r>
              <a:rPr lang="en-US" dirty="0">
                <a:solidFill>
                  <a:srgbClr val="646466"/>
                </a:solidFill>
                <a:latin typeface="Calibri" panose="020F0502020204030204" pitchFamily="34" charset="0"/>
              </a:rPr>
              <a:t>works reveals her effort to participate in the gentlemen’s arts. This painting is painted with ink, which is traditionally associated with literati (male scholar) culture, and represents purity, [and] nobility. (Peng, p. 180) </a:t>
            </a:r>
          </a:p>
        </p:txBody>
      </p:sp>
      <p:pic>
        <p:nvPicPr>
          <p:cNvPr id="11" name="Picture 10">
            <a:extLst>
              <a:ext uri="{FF2B5EF4-FFF2-40B4-BE49-F238E27FC236}">
                <a16:creationId xmlns:a16="http://schemas.microsoft.com/office/drawing/2014/main" id="{89919AC7-5161-4A0B-8D1C-19A184195790}"/>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247302" y="1"/>
            <a:ext cx="958365" cy="925032"/>
          </a:xfrm>
          <a:prstGeom prst="rect">
            <a:avLst/>
          </a:prstGeom>
          <a:ln>
            <a:solidFill>
              <a:schemeClr val="bg1"/>
            </a:solidFill>
          </a:ln>
        </p:spPr>
      </p:pic>
      <p:sp>
        <p:nvSpPr>
          <p:cNvPr id="5" name="Rectangle 4">
            <a:extLst>
              <a:ext uri="{FF2B5EF4-FFF2-40B4-BE49-F238E27FC236}">
                <a16:creationId xmlns:a16="http://schemas.microsoft.com/office/drawing/2014/main" id="{E962BBB7-FFAF-4BEA-A31A-DE4FD3CF266A}"/>
              </a:ext>
            </a:extLst>
          </p:cNvPr>
          <p:cNvSpPr/>
          <p:nvPr/>
        </p:nvSpPr>
        <p:spPr>
          <a:xfrm>
            <a:off x="5103205" y="2581533"/>
            <a:ext cx="6996648" cy="1716605"/>
          </a:xfrm>
          <a:prstGeom prst="rect">
            <a:avLst/>
          </a:prstGeom>
          <a:solidFill>
            <a:srgbClr val="B3B3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941694-3FC5-44E3-8014-D965502A4534}"/>
              </a:ext>
            </a:extLst>
          </p:cNvPr>
          <p:cNvSpPr/>
          <p:nvPr/>
        </p:nvSpPr>
        <p:spPr>
          <a:xfrm>
            <a:off x="5103205" y="4994620"/>
            <a:ext cx="6996648" cy="1716605"/>
          </a:xfrm>
          <a:prstGeom prst="rect">
            <a:avLst/>
          </a:prstGeom>
          <a:solidFill>
            <a:srgbClr val="B3B3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94D368C-5CE2-45F0-9040-D6AAEFC17F07}"/>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spTree>
    <p:extLst>
      <p:ext uri="{BB962C8B-B14F-4D97-AF65-F5344CB8AC3E}">
        <p14:creationId xmlns:p14="http://schemas.microsoft.com/office/powerpoint/2010/main" val="313879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plate, tableware, dishware&#10;&#10;Description automatically generated">
            <a:extLst>
              <a:ext uri="{FF2B5EF4-FFF2-40B4-BE49-F238E27FC236}">
                <a16:creationId xmlns:a16="http://schemas.microsoft.com/office/drawing/2014/main" id="{305C5D35-594F-407C-B48C-27358911789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434" y="176206"/>
            <a:ext cx="4169616" cy="2780092"/>
          </a:xfrm>
          <a:prstGeom prst="rect">
            <a:avLst/>
          </a:prstGeom>
        </p:spPr>
      </p:pic>
      <p:pic>
        <p:nvPicPr>
          <p:cNvPr id="7" name="Picture 6">
            <a:extLst>
              <a:ext uri="{FF2B5EF4-FFF2-40B4-BE49-F238E27FC236}">
                <a16:creationId xmlns:a16="http://schemas.microsoft.com/office/drawing/2014/main" id="{0A35767A-CB5E-49ED-AFA7-68B9F69B72D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9363" y="3044536"/>
            <a:ext cx="4169617" cy="3252794"/>
          </a:xfrm>
          <a:prstGeom prst="rect">
            <a:avLst/>
          </a:prstGeom>
        </p:spPr>
      </p:pic>
      <p:pic>
        <p:nvPicPr>
          <p:cNvPr id="6" name="Picture 5">
            <a:extLst>
              <a:ext uri="{FF2B5EF4-FFF2-40B4-BE49-F238E27FC236}">
                <a16:creationId xmlns:a16="http://schemas.microsoft.com/office/drawing/2014/main" id="{85C7D67B-EF46-4B64-99AD-8174436DAAC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sp>
        <p:nvSpPr>
          <p:cNvPr id="3" name="Rectangle 2">
            <a:extLst>
              <a:ext uri="{FF2B5EF4-FFF2-40B4-BE49-F238E27FC236}">
                <a16:creationId xmlns:a16="http://schemas.microsoft.com/office/drawing/2014/main" id="{1C804043-2044-4B9B-A3C3-8ABACA244EF8}"/>
              </a:ext>
            </a:extLst>
          </p:cNvPr>
          <p:cNvSpPr/>
          <p:nvPr/>
        </p:nvSpPr>
        <p:spPr>
          <a:xfrm>
            <a:off x="4506561" y="412090"/>
            <a:ext cx="6515099" cy="2308324"/>
          </a:xfrm>
          <a:prstGeom prst="rect">
            <a:avLst/>
          </a:prstGeom>
        </p:spPr>
        <p:txBody>
          <a:bodyPr wrap="square">
            <a:spAutoFit/>
          </a:bodyPr>
          <a:lstStyle/>
          <a:p>
            <a:pPr lvl="0" algn="ctr"/>
            <a:r>
              <a:rPr lang="en-US" sz="2400" dirty="0">
                <a:latin typeface="Calibri" panose="020F0502020204030204" pitchFamily="34" charset="0"/>
              </a:rPr>
              <a:t>Those in powerful positions, such as emperors, often commissioned, or requested, special ceramic pieces, paintings, or calligraphies. During her time as ruler, Empress Dowager </a:t>
            </a:r>
            <a:r>
              <a:rPr lang="en-US" sz="2400" dirty="0" err="1">
                <a:latin typeface="Calibri" panose="020F0502020204030204" pitchFamily="34" charset="0"/>
              </a:rPr>
              <a:t>Cixi</a:t>
            </a:r>
            <a:r>
              <a:rPr lang="en-US" sz="2400" dirty="0">
                <a:latin typeface="Calibri" panose="020F0502020204030204" pitchFamily="34" charset="0"/>
              </a:rPr>
              <a:t> had porcelain commissioned for her, a request that was uncommon for women in this period.</a:t>
            </a:r>
          </a:p>
        </p:txBody>
      </p:sp>
      <p:sp>
        <p:nvSpPr>
          <p:cNvPr id="9" name="Rectangle 8">
            <a:extLst>
              <a:ext uri="{FF2B5EF4-FFF2-40B4-BE49-F238E27FC236}">
                <a16:creationId xmlns:a16="http://schemas.microsoft.com/office/drawing/2014/main" id="{F3BCA4D2-19CB-48BF-88F1-B2D82107B1B8}"/>
              </a:ext>
            </a:extLst>
          </p:cNvPr>
          <p:cNvSpPr/>
          <p:nvPr/>
        </p:nvSpPr>
        <p:spPr>
          <a:xfrm>
            <a:off x="124434" y="4015176"/>
            <a:ext cx="7681091" cy="2780091"/>
          </a:xfrm>
          <a:prstGeom prst="rect">
            <a:avLst/>
          </a:prstGeom>
          <a:solidFill>
            <a:srgbClr val="DEC691"/>
          </a:solidFill>
          <a:ln>
            <a:solidFill>
              <a:srgbClr val="3F3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699587-A342-4810-9CAA-4076CAB9FB0D}"/>
              </a:ext>
            </a:extLst>
          </p:cNvPr>
          <p:cNvSpPr/>
          <p:nvPr/>
        </p:nvSpPr>
        <p:spPr>
          <a:xfrm>
            <a:off x="124434" y="3404626"/>
            <a:ext cx="7681091" cy="646331"/>
          </a:xfrm>
          <a:prstGeom prst="rect">
            <a:avLst/>
          </a:prstGeom>
        </p:spPr>
        <p:txBody>
          <a:bodyPr wrap="square">
            <a:spAutoFit/>
          </a:bodyPr>
          <a:lstStyle/>
          <a:p>
            <a:pPr lvl="0" algn="ctr"/>
            <a:r>
              <a:rPr lang="en-US" dirty="0">
                <a:solidFill>
                  <a:srgbClr val="646466"/>
                </a:solidFill>
                <a:latin typeface="Calibri" panose="020F0502020204030204" pitchFamily="34" charset="0"/>
              </a:rPr>
              <a:t>In order to express political power, what kind of object might make sense to produce today?</a:t>
            </a:r>
          </a:p>
        </p:txBody>
      </p:sp>
      <p:sp>
        <p:nvSpPr>
          <p:cNvPr id="2" name="Rectangle 1">
            <a:extLst>
              <a:ext uri="{FF2B5EF4-FFF2-40B4-BE49-F238E27FC236}">
                <a16:creationId xmlns:a16="http://schemas.microsoft.com/office/drawing/2014/main" id="{2C3C2A2E-E228-4BA7-8E26-0A5A2F50B916}"/>
              </a:ext>
            </a:extLst>
          </p:cNvPr>
          <p:cNvSpPr/>
          <p:nvPr/>
        </p:nvSpPr>
        <p:spPr>
          <a:xfrm>
            <a:off x="7939363" y="6425027"/>
            <a:ext cx="4169617" cy="338554"/>
          </a:xfrm>
          <a:prstGeom prst="rect">
            <a:avLst/>
          </a:prstGeom>
        </p:spPr>
        <p:txBody>
          <a:bodyPr wrap="square">
            <a:spAutoFit/>
          </a:bodyPr>
          <a:lstStyle/>
          <a:p>
            <a:r>
              <a:rPr lang="en-US" sz="800" i="1" dirty="0">
                <a:solidFill>
                  <a:srgbClr val="211D1E"/>
                </a:solidFill>
                <a:latin typeface="Calibri" panose="020F0502020204030204" pitchFamily="34" charset="0"/>
              </a:rPr>
              <a:t>Dish, </a:t>
            </a:r>
            <a:r>
              <a:rPr lang="en-US" sz="800" dirty="0">
                <a:solidFill>
                  <a:srgbClr val="211D1E"/>
                </a:solidFill>
                <a:latin typeface="Calibri" panose="020F0502020204030204" pitchFamily="34" charset="0"/>
              </a:rPr>
              <a:t>late 19th century, Qing Dynasty (1644-1911), China. Porcelain. Denver Art Museum: Gift of May Wilfley in memory of her parents, A.R&gt; Wilfley and Addie M. Wilfley, 1974.53.</a:t>
            </a:r>
            <a:endParaRPr lang="en-US" dirty="0"/>
          </a:p>
        </p:txBody>
      </p:sp>
      <p:sp>
        <p:nvSpPr>
          <p:cNvPr id="4" name="Rectangle 3">
            <a:extLst>
              <a:ext uri="{FF2B5EF4-FFF2-40B4-BE49-F238E27FC236}">
                <a16:creationId xmlns:a16="http://schemas.microsoft.com/office/drawing/2014/main" id="{3710E4E1-397A-4B40-88E2-6C910D3AB61E}"/>
              </a:ext>
            </a:extLst>
          </p:cNvPr>
          <p:cNvSpPr/>
          <p:nvPr/>
        </p:nvSpPr>
        <p:spPr>
          <a:xfrm>
            <a:off x="83020" y="3041672"/>
            <a:ext cx="4211030" cy="338554"/>
          </a:xfrm>
          <a:prstGeom prst="rect">
            <a:avLst/>
          </a:prstGeom>
        </p:spPr>
        <p:txBody>
          <a:bodyPr wrap="square">
            <a:spAutoFit/>
          </a:bodyPr>
          <a:lstStyle/>
          <a:p>
            <a:r>
              <a:rPr lang="en-US" sz="800" i="1" dirty="0">
                <a:solidFill>
                  <a:srgbClr val="211D1E"/>
                </a:solidFill>
                <a:latin typeface="Calibri" panose="020F0502020204030204" pitchFamily="34" charset="0"/>
              </a:rPr>
              <a:t>Detail, Dish, </a:t>
            </a:r>
            <a:r>
              <a:rPr lang="en-US" sz="800" dirty="0">
                <a:solidFill>
                  <a:srgbClr val="211D1E"/>
                </a:solidFill>
                <a:latin typeface="Calibri" panose="020F0502020204030204" pitchFamily="34" charset="0"/>
              </a:rPr>
              <a:t>late 19th century, Qing Dynasty (1644-1911), China. Porcelain. Denver Art Museum: Gift of May Wilfley in memory of her parents, A.R&gt; Wilfley and Addie M. Wilfley, 1974.53.</a:t>
            </a:r>
            <a:endParaRPr lang="en-US" dirty="0"/>
          </a:p>
        </p:txBody>
      </p:sp>
    </p:spTree>
    <p:extLst>
      <p:ext uri="{BB962C8B-B14F-4D97-AF65-F5344CB8AC3E}">
        <p14:creationId xmlns:p14="http://schemas.microsoft.com/office/powerpoint/2010/main" val="273506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F61C4-6241-4522-AA11-C58DD75BE77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5400000">
            <a:off x="225022" y="1159653"/>
            <a:ext cx="4699506" cy="4294238"/>
          </a:xfrm>
          <a:prstGeom prst="rect">
            <a:avLst/>
          </a:prstGeom>
        </p:spPr>
      </p:pic>
      <p:sp>
        <p:nvSpPr>
          <p:cNvPr id="3" name="Rectangle 2">
            <a:extLst>
              <a:ext uri="{FF2B5EF4-FFF2-40B4-BE49-F238E27FC236}">
                <a16:creationId xmlns:a16="http://schemas.microsoft.com/office/drawing/2014/main" id="{0F8136C3-43C1-4C9A-BA62-89FB63C9CA98}"/>
              </a:ext>
            </a:extLst>
          </p:cNvPr>
          <p:cNvSpPr/>
          <p:nvPr/>
        </p:nvSpPr>
        <p:spPr>
          <a:xfrm>
            <a:off x="4721894" y="352964"/>
            <a:ext cx="6525407" cy="4848122"/>
          </a:xfrm>
          <a:prstGeom prst="rect">
            <a:avLst/>
          </a:prstGeom>
        </p:spPr>
        <p:txBody>
          <a:bodyPr wrap="square">
            <a:spAutoFit/>
          </a:bodyPr>
          <a:lstStyle/>
          <a:p>
            <a:pPr>
              <a:lnSpc>
                <a:spcPct val="107000"/>
              </a:lnSpc>
            </a:pPr>
            <a:r>
              <a:rPr lang="en-US" sz="3200" b="1" dirty="0">
                <a:solidFill>
                  <a:srgbClr val="C9A24B"/>
                </a:solidFill>
                <a:latin typeface="Calibri" panose="020F0502020204030204" pitchFamily="34" charset="0"/>
              </a:rPr>
              <a:t>Clothes Are for Everyone</a:t>
            </a:r>
          </a:p>
          <a:p>
            <a:pPr>
              <a:lnSpc>
                <a:spcPct val="107000"/>
              </a:lnSpc>
            </a:pPr>
            <a:r>
              <a:rPr lang="en-US" sz="2000" dirty="0">
                <a:latin typeface="Calibri" panose="020F0502020204030204" pitchFamily="34" charset="0"/>
              </a:rPr>
              <a:t> </a:t>
            </a:r>
          </a:p>
          <a:p>
            <a:pPr>
              <a:lnSpc>
                <a:spcPct val="107000"/>
              </a:lnSpc>
            </a:pPr>
            <a:endParaRPr lang="en-US" sz="2000" dirty="0">
              <a:latin typeface="Calibri" panose="020F0502020204030204" pitchFamily="34" charset="0"/>
            </a:endParaRPr>
          </a:p>
          <a:p>
            <a:pPr>
              <a:lnSpc>
                <a:spcPct val="107000"/>
              </a:lnSpc>
            </a:pPr>
            <a:endParaRPr lang="en-US" sz="2000" dirty="0">
              <a:latin typeface="Calibri" panose="020F0502020204030204" pitchFamily="34" charset="0"/>
            </a:endParaRPr>
          </a:p>
          <a:p>
            <a:pPr>
              <a:lnSpc>
                <a:spcPct val="107000"/>
              </a:lnSpc>
            </a:pPr>
            <a:r>
              <a:rPr lang="en-US" sz="2000" dirty="0">
                <a:solidFill>
                  <a:srgbClr val="646466"/>
                </a:solidFill>
                <a:latin typeface="Calibri" panose="020F0502020204030204" pitchFamily="34" charset="0"/>
              </a:rPr>
              <a:t>Empress Dowager </a:t>
            </a:r>
            <a:r>
              <a:rPr lang="en-US" sz="2000" dirty="0" err="1">
                <a:solidFill>
                  <a:srgbClr val="646466"/>
                </a:solidFill>
                <a:latin typeface="Calibri" panose="020F0502020204030204" pitchFamily="34" charset="0"/>
              </a:rPr>
              <a:t>Cixi</a:t>
            </a:r>
            <a:r>
              <a:rPr lang="en-US" sz="2000" dirty="0">
                <a:solidFill>
                  <a:srgbClr val="646466"/>
                </a:solidFill>
                <a:latin typeface="Calibri" panose="020F0502020204030204" pitchFamily="34" charset="0"/>
              </a:rPr>
              <a:t> used the way she dressed and how her image was shared to gain power. </a:t>
            </a:r>
          </a:p>
          <a:p>
            <a:pPr>
              <a:lnSpc>
                <a:spcPct val="107000"/>
              </a:lnSpc>
            </a:pPr>
            <a:r>
              <a:rPr lang="en-US" sz="2000" dirty="0">
                <a:solidFill>
                  <a:srgbClr val="646466"/>
                </a:solidFill>
                <a:latin typeface="Calibri" panose="020F0502020204030204" pitchFamily="34" charset="0"/>
              </a:rPr>
              <a:t> </a:t>
            </a:r>
          </a:p>
          <a:p>
            <a:pPr>
              <a:lnSpc>
                <a:spcPct val="107000"/>
              </a:lnSpc>
            </a:pPr>
            <a:r>
              <a:rPr lang="en-US" sz="2000" dirty="0">
                <a:solidFill>
                  <a:srgbClr val="646466"/>
                </a:solidFill>
                <a:latin typeface="Calibri" panose="020F0502020204030204" pitchFamily="34" charset="0"/>
              </a:rPr>
              <a:t>In 18</a:t>
            </a:r>
            <a:r>
              <a:rPr lang="en-US" sz="2000" baseline="30000" dirty="0">
                <a:solidFill>
                  <a:srgbClr val="646466"/>
                </a:solidFill>
                <a:latin typeface="Calibri" panose="020F0502020204030204" pitchFamily="34" charset="0"/>
              </a:rPr>
              <a:t>th</a:t>
            </a:r>
            <a:r>
              <a:rPr lang="en-US" sz="2000" dirty="0">
                <a:solidFill>
                  <a:srgbClr val="646466"/>
                </a:solidFill>
                <a:latin typeface="Calibri" panose="020F0502020204030204" pitchFamily="34" charset="0"/>
              </a:rPr>
              <a:t>- and 19th-century China, this bright yellow color was reserved only for those in the highest level of royalty.</a:t>
            </a:r>
          </a:p>
          <a:p>
            <a:pPr>
              <a:lnSpc>
                <a:spcPct val="107000"/>
              </a:lnSpc>
            </a:pPr>
            <a:r>
              <a:rPr lang="en-US" sz="2000" dirty="0">
                <a:solidFill>
                  <a:srgbClr val="646466"/>
                </a:solidFill>
                <a:latin typeface="Calibri" panose="020F0502020204030204" pitchFamily="34" charset="0"/>
              </a:rPr>
              <a:t> </a:t>
            </a:r>
          </a:p>
          <a:p>
            <a:pPr>
              <a:lnSpc>
                <a:spcPct val="107000"/>
              </a:lnSpc>
            </a:pPr>
            <a:r>
              <a:rPr lang="en-US" sz="2000" dirty="0">
                <a:solidFill>
                  <a:srgbClr val="646466"/>
                </a:solidFill>
                <a:latin typeface="Calibri" panose="020F0502020204030204" pitchFamily="34" charset="0"/>
              </a:rPr>
              <a:t>Fashion can be a way to define one’s cultural and gender identity or to resist authority. Fashion includes textiles, accessories, colors, etc.</a:t>
            </a:r>
          </a:p>
          <a:p>
            <a:pPr fontAlgn="base"/>
            <a:endParaRPr lang="en-US" sz="2000" dirty="0">
              <a:solidFill>
                <a:srgbClr val="000000"/>
              </a:solidFill>
              <a:latin typeface="Calibri" panose="020F0502020204030204" pitchFamily="34" charset="0"/>
            </a:endParaRPr>
          </a:p>
        </p:txBody>
      </p:sp>
      <p:pic>
        <p:nvPicPr>
          <p:cNvPr id="13" name="Picture 12">
            <a:extLst>
              <a:ext uri="{FF2B5EF4-FFF2-40B4-BE49-F238E27FC236}">
                <a16:creationId xmlns:a16="http://schemas.microsoft.com/office/drawing/2014/main" id="{C3CE02C1-00C7-4A5A-B0B4-103E2E012B6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0214" y="1665670"/>
            <a:ext cx="2477386" cy="3352898"/>
          </a:xfrm>
          <a:prstGeom prst="rect">
            <a:avLst/>
          </a:prstGeom>
          <a:ln w="57150">
            <a:solidFill>
              <a:srgbClr val="444945"/>
            </a:solidFill>
          </a:ln>
        </p:spPr>
      </p:pic>
      <p:pic>
        <p:nvPicPr>
          <p:cNvPr id="10" name="Picture 9">
            <a:extLst>
              <a:ext uri="{FF2B5EF4-FFF2-40B4-BE49-F238E27FC236}">
                <a16:creationId xmlns:a16="http://schemas.microsoft.com/office/drawing/2014/main" id="{E8727B0C-E544-4654-817C-DA4C4AE53B3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spTree>
    <p:extLst>
      <p:ext uri="{BB962C8B-B14F-4D97-AF65-F5344CB8AC3E}">
        <p14:creationId xmlns:p14="http://schemas.microsoft.com/office/powerpoint/2010/main" val="273602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1FB67A-CE48-4C32-9DB3-7F0A362A70F8}"/>
              </a:ext>
            </a:extLst>
          </p:cNvPr>
          <p:cNvSpPr/>
          <p:nvPr/>
        </p:nvSpPr>
        <p:spPr>
          <a:xfrm>
            <a:off x="5504622" y="111608"/>
            <a:ext cx="5742680" cy="3600986"/>
          </a:xfrm>
          <a:prstGeom prst="rect">
            <a:avLst/>
          </a:prstGeom>
        </p:spPr>
        <p:txBody>
          <a:bodyPr wrap="square">
            <a:spAutoFit/>
          </a:bodyPr>
          <a:lstStyle/>
          <a:p>
            <a:r>
              <a:rPr lang="en-US" sz="2800" dirty="0">
                <a:solidFill>
                  <a:srgbClr val="C9A24B"/>
                </a:solidFill>
                <a:latin typeface="Calibri" panose="020F0502020204030204" pitchFamily="34" charset="0"/>
              </a:rPr>
              <a:t>Fashion</a:t>
            </a:r>
            <a:r>
              <a:rPr lang="en-US" dirty="0"/>
              <a:t> </a:t>
            </a:r>
            <a:r>
              <a:rPr lang="en-US" sz="2000" dirty="0">
                <a:solidFill>
                  <a:srgbClr val="161616"/>
                </a:solidFill>
                <a:latin typeface="Calibri" panose="020F0502020204030204" pitchFamily="34" charset="0"/>
              </a:rPr>
              <a:t>can be a way to define one’s cultural and gender identity or to resist authority. Fashion includes textiles, accessories, colors, etc.</a:t>
            </a:r>
          </a:p>
          <a:p>
            <a:r>
              <a:rPr lang="en-US" sz="2000" dirty="0">
                <a:solidFill>
                  <a:srgbClr val="161616"/>
                </a:solidFill>
                <a:latin typeface="Calibri" panose="020F0502020204030204" pitchFamily="34" charset="0"/>
              </a:rPr>
              <a:t> </a:t>
            </a:r>
          </a:p>
          <a:p>
            <a:r>
              <a:rPr lang="en-US" sz="2000" dirty="0">
                <a:solidFill>
                  <a:srgbClr val="161616"/>
                </a:solidFill>
                <a:latin typeface="Calibri" panose="020F0502020204030204" pitchFamily="34" charset="0"/>
              </a:rPr>
              <a:t>Fashion is a way to express ourselves in a variety of ways. </a:t>
            </a:r>
          </a:p>
          <a:p>
            <a:r>
              <a:rPr lang="en-US" sz="2000" dirty="0">
                <a:solidFill>
                  <a:srgbClr val="161616"/>
                </a:solidFill>
                <a:latin typeface="Calibri" panose="020F0502020204030204" pitchFamily="34" charset="0"/>
              </a:rPr>
              <a:t>Building on the idea that clothes have been traditionally tied to gender expectations, Alok </a:t>
            </a:r>
            <a:r>
              <a:rPr lang="en-US" sz="2000" dirty="0" err="1">
                <a:solidFill>
                  <a:srgbClr val="161616"/>
                </a:solidFill>
                <a:latin typeface="Calibri" panose="020F0502020204030204" pitchFamily="34" charset="0"/>
              </a:rPr>
              <a:t>Vaid</a:t>
            </a:r>
            <a:r>
              <a:rPr lang="en-US" sz="2000" dirty="0">
                <a:solidFill>
                  <a:srgbClr val="161616"/>
                </a:solidFill>
                <a:latin typeface="Calibri" panose="020F0502020204030204" pitchFamily="34" charset="0"/>
              </a:rPr>
              <a:t>-Menon, a gender-nonconforming activist, speaks about fashion and clothes being for anyone and for all people to be able to self-determine their gender.</a:t>
            </a:r>
          </a:p>
        </p:txBody>
      </p:sp>
      <p:sp>
        <p:nvSpPr>
          <p:cNvPr id="3" name="Rectangle 2">
            <a:extLst>
              <a:ext uri="{FF2B5EF4-FFF2-40B4-BE49-F238E27FC236}">
                <a16:creationId xmlns:a16="http://schemas.microsoft.com/office/drawing/2014/main" id="{3E43C49D-F19E-4C2E-BC7F-90503B7D9182}"/>
              </a:ext>
            </a:extLst>
          </p:cNvPr>
          <p:cNvSpPr/>
          <p:nvPr/>
        </p:nvSpPr>
        <p:spPr>
          <a:xfrm>
            <a:off x="0" y="3867511"/>
            <a:ext cx="12191998" cy="1292662"/>
          </a:xfrm>
          <a:prstGeom prst="rect">
            <a:avLst/>
          </a:prstGeom>
        </p:spPr>
        <p:txBody>
          <a:bodyPr wrap="square">
            <a:spAutoFit/>
          </a:bodyPr>
          <a:lstStyle/>
          <a:p>
            <a:pPr algn="ctr"/>
            <a:r>
              <a:rPr lang="en-US" sz="2000" b="1" dirty="0"/>
              <a:t> </a:t>
            </a:r>
            <a:r>
              <a:rPr lang="en-US" sz="2000" b="1" dirty="0">
                <a:solidFill>
                  <a:srgbClr val="C9A24B"/>
                </a:solidFill>
                <a:latin typeface="Calibri" panose="020F0502020204030204" pitchFamily="34" charset="0"/>
              </a:rPr>
              <a:t>“I believe fashion should be a celebration of beauty. I believe that the gender binary</a:t>
            </a:r>
          </a:p>
          <a:p>
            <a:pPr algn="ctr"/>
            <a:r>
              <a:rPr lang="en-US" sz="2000" b="1" dirty="0">
                <a:solidFill>
                  <a:srgbClr val="C9A24B"/>
                </a:solidFill>
                <a:latin typeface="Calibri" panose="020F0502020204030204" pitchFamily="34" charset="0"/>
              </a:rPr>
              <a:t> is an obstacle to beauty. It limits our self-expression and confines our … imagination.” </a:t>
            </a:r>
          </a:p>
          <a:p>
            <a:pPr algn="ctr"/>
            <a:r>
              <a:rPr lang="en-US" sz="2000" b="1" dirty="0">
                <a:solidFill>
                  <a:srgbClr val="C9A24B"/>
                </a:solidFill>
                <a:latin typeface="Calibri" panose="020F0502020204030204" pitchFamily="34" charset="0"/>
              </a:rPr>
              <a:t>– Alok </a:t>
            </a:r>
            <a:r>
              <a:rPr lang="en-US" sz="2000" b="1" dirty="0" err="1">
                <a:solidFill>
                  <a:srgbClr val="C9A24B"/>
                </a:solidFill>
                <a:latin typeface="Calibri" panose="020F0502020204030204" pitchFamily="34" charset="0"/>
              </a:rPr>
              <a:t>Vaid</a:t>
            </a:r>
            <a:r>
              <a:rPr lang="en-US" sz="2000" b="1" dirty="0">
                <a:solidFill>
                  <a:srgbClr val="C9A24B"/>
                </a:solidFill>
                <a:latin typeface="Calibri" panose="020F0502020204030204" pitchFamily="34" charset="0"/>
              </a:rPr>
              <a:t>-Menon </a:t>
            </a:r>
            <a:endParaRPr lang="en-US" dirty="0"/>
          </a:p>
          <a:p>
            <a:pPr lvl="0"/>
            <a:r>
              <a:rPr lang="en-US" dirty="0">
                <a:solidFill>
                  <a:srgbClr val="646466"/>
                </a:solidFill>
                <a:latin typeface="Calibri" panose="020F0502020204030204" pitchFamily="34" charset="0"/>
              </a:rPr>
              <a:t>What does that quote mean to you?</a:t>
            </a:r>
            <a:endParaRPr lang="en-US" dirty="0"/>
          </a:p>
        </p:txBody>
      </p:sp>
      <p:pic>
        <p:nvPicPr>
          <p:cNvPr id="4" name="Picture 3">
            <a:hlinkClick r:id="rId2"/>
            <a:extLst>
              <a:ext uri="{FF2B5EF4-FFF2-40B4-BE49-F238E27FC236}">
                <a16:creationId xmlns:a16="http://schemas.microsoft.com/office/drawing/2014/main" id="{9C596FCC-8410-4B22-89BC-84C7A8246220}"/>
              </a:ext>
            </a:extLst>
          </p:cNvPr>
          <p:cNvPicPr>
            <a:picLocks noChangeAspect="1"/>
          </p:cNvPicPr>
          <p:nvPr/>
        </p:nvPicPr>
        <p:blipFill>
          <a:blip r:embed="rId3"/>
          <a:stretch>
            <a:fillRect/>
          </a:stretch>
        </p:blipFill>
        <p:spPr>
          <a:xfrm>
            <a:off x="793140" y="342441"/>
            <a:ext cx="4440664" cy="3139321"/>
          </a:xfrm>
          <a:prstGeom prst="rect">
            <a:avLst/>
          </a:prstGeom>
        </p:spPr>
      </p:pic>
      <p:sp>
        <p:nvSpPr>
          <p:cNvPr id="5" name="Rectangle 4">
            <a:extLst>
              <a:ext uri="{FF2B5EF4-FFF2-40B4-BE49-F238E27FC236}">
                <a16:creationId xmlns:a16="http://schemas.microsoft.com/office/drawing/2014/main" id="{DBAAB1D1-0684-4E43-98AE-F297A542A61A}"/>
              </a:ext>
            </a:extLst>
          </p:cNvPr>
          <p:cNvSpPr/>
          <p:nvPr/>
        </p:nvSpPr>
        <p:spPr>
          <a:xfrm>
            <a:off x="0" y="5192332"/>
            <a:ext cx="12191999" cy="1665668"/>
          </a:xfrm>
          <a:prstGeom prst="rect">
            <a:avLst/>
          </a:prstGeom>
          <a:solidFill>
            <a:srgbClr val="B3B3B5"/>
          </a:solidFill>
          <a:ln>
            <a:solidFill>
              <a:srgbClr val="646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9AABE93-1CD9-4A7A-B6CE-0761CF9CCEF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247302" y="1"/>
            <a:ext cx="958365" cy="1665668"/>
          </a:xfrm>
          <a:prstGeom prst="rect">
            <a:avLst/>
          </a:prstGeom>
          <a:ln>
            <a:solidFill>
              <a:schemeClr val="bg1"/>
            </a:solidFill>
          </a:ln>
        </p:spPr>
      </p:pic>
    </p:spTree>
    <p:extLst>
      <p:ext uri="{BB962C8B-B14F-4D97-AF65-F5344CB8AC3E}">
        <p14:creationId xmlns:p14="http://schemas.microsoft.com/office/powerpoint/2010/main" val="32228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53B3EFA2ACD94EBBB558D9701ED29B" ma:contentTypeVersion="8" ma:contentTypeDescription="Create a new document." ma:contentTypeScope="" ma:versionID="9f29a24089e28dbf5a2deca1dbb640b8">
  <xsd:schema xmlns:xsd="http://www.w3.org/2001/XMLSchema" xmlns:xs="http://www.w3.org/2001/XMLSchema" xmlns:p="http://schemas.microsoft.com/office/2006/metadata/properties" xmlns:ns2="252d6cda-aa96-4909-bd98-652bc361b818" targetNamespace="http://schemas.microsoft.com/office/2006/metadata/properties" ma:root="true" ma:fieldsID="fe68bfba0207c3b8546feea17b8ed2c1" ns2:_="">
    <xsd:import namespace="252d6cda-aa96-4909-bd98-652bc361b8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d6cda-aa96-4909-bd98-652bc361b8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A438ED-8BE7-4746-8227-E935DBD22907}">
  <ds:schemaRefs>
    <ds:schemaRef ds:uri="http://schemas.microsoft.com/office/infopath/2007/PartnerControls"/>
    <ds:schemaRef ds:uri="http://schemas.microsoft.com/office/2006/documentManagement/types"/>
    <ds:schemaRef ds:uri="27bbcbed-20d4-4d79-957e-6fbe54317e0e"/>
    <ds:schemaRef ds:uri="http://purl.org/dc/elements/1.1/"/>
    <ds:schemaRef ds:uri="http://schemas.microsoft.com/office/2006/metadata/properties"/>
    <ds:schemaRef ds:uri="c39752c4-5d45-46c0-8285-7847c37feedd"/>
    <ds:schemaRef ds:uri="http://schemas.openxmlformats.org/package/2006/metadata/core-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0FF3EE05-8BC3-4261-BB36-7F12DBE00808}">
  <ds:schemaRefs>
    <ds:schemaRef ds:uri="http://schemas.microsoft.com/sharepoint/v3/contenttype/forms"/>
  </ds:schemaRefs>
</ds:datastoreItem>
</file>

<file path=customXml/itemProps3.xml><?xml version="1.0" encoding="utf-8"?>
<ds:datastoreItem xmlns:ds="http://schemas.openxmlformats.org/officeDocument/2006/customXml" ds:itemID="{4D9B7647-2EB8-4029-9FF1-120F2EF70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2d6cda-aa96-4909-bd98-652bc361b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1535</TotalTime>
  <Words>1381</Words>
  <Application>Microsoft Macintosh PowerPoint</Application>
  <PresentationFormat>Widescreen</PresentationFormat>
  <Paragraphs>179</Paragraphs>
  <Slides>11</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and Power</dc:title>
  <dc:creator>Erica Richard</dc:creator>
  <cp:lastModifiedBy>Matt Popke</cp:lastModifiedBy>
  <cp:revision>18</cp:revision>
  <dcterms:created xsi:type="dcterms:W3CDTF">2021-01-14T07:17:17Z</dcterms:created>
  <dcterms:modified xsi:type="dcterms:W3CDTF">2021-02-12T16:09:21Z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0x0101008753B3EFA2ACD94EBBB558D9701ED29B</vt:lpwstr>
  </property>
</Properties>
</file>